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50"/>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bafikri1012@gmail.com" initials="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820" y="52"/>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1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104891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49470-4768-4929-9920-E5A82E0C6935}" type="datetimeFigureOut">
              <a:rPr lang="fr-FR" smtClean="0"/>
              <a:t>05/01/2023</a:t>
            </a:fld>
            <a:endParaRPr lang="fr-FR"/>
          </a:p>
        </p:txBody>
      </p:sp>
      <p:sp>
        <p:nvSpPr>
          <p:cNvPr id="104891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104891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4891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104891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425D3-D634-4B6A-8F84-418272B26412}" type="slidenum">
              <a:rPr lang="fr-FR" smtClean="0"/>
              <a:t>‹#›</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Espace réservé de l'image des diapositives 1"/>
          <p:cNvSpPr>
            <a:spLocks noGrp="1" noRot="1" noChangeAspect="1"/>
          </p:cNvSpPr>
          <p:nvPr>
            <p:ph type="sldImg"/>
          </p:nvPr>
        </p:nvSpPr>
        <p:spPr/>
      </p:sp>
      <p:sp>
        <p:nvSpPr>
          <p:cNvPr id="1048764" name="Espace réservé des notes 2"/>
          <p:cNvSpPr>
            <a:spLocks noGrp="1"/>
          </p:cNvSpPr>
          <p:nvPr>
            <p:ph type="body" idx="1"/>
          </p:nvPr>
        </p:nvSpPr>
        <p:spPr/>
        <p:txBody>
          <a:bodyPr/>
          <a:lstStyle/>
          <a:p>
            <a:endParaRPr lang="fr-FR" dirty="0"/>
          </a:p>
        </p:txBody>
      </p:sp>
      <p:sp>
        <p:nvSpPr>
          <p:cNvPr id="1048765" name="Espace réservé du numéro de diapositive 3"/>
          <p:cNvSpPr>
            <a:spLocks noGrp="1"/>
          </p:cNvSpPr>
          <p:nvPr>
            <p:ph type="sldNum" sz="quarter" idx="5"/>
          </p:nvPr>
        </p:nvSpPr>
        <p:spPr/>
        <p:txBody>
          <a:bodyPr/>
          <a:lstStyle/>
          <a:p>
            <a:fld id="{486425D3-D634-4B6A-8F84-418272B26412}" type="slidenum">
              <a:rPr lang="fr-FR" smtClean="0"/>
              <a:t>35</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3" name="Espace réservé de l'image des diapositives 1"/>
          <p:cNvSpPr>
            <a:spLocks noGrp="1" noRot="1" noChangeAspect="1"/>
          </p:cNvSpPr>
          <p:nvPr>
            <p:ph type="sldImg"/>
          </p:nvPr>
        </p:nvSpPr>
        <p:spPr/>
      </p:sp>
      <p:sp>
        <p:nvSpPr>
          <p:cNvPr id="1048834" name="Espace réservé des notes 2"/>
          <p:cNvSpPr>
            <a:spLocks noGrp="1"/>
          </p:cNvSpPr>
          <p:nvPr>
            <p:ph type="body" idx="1"/>
          </p:nvPr>
        </p:nvSpPr>
        <p:spPr/>
        <p:txBody>
          <a:bodyPr/>
          <a:lstStyle/>
          <a:p>
            <a:endParaRPr lang="fr-FR" dirty="0"/>
          </a:p>
        </p:txBody>
      </p:sp>
      <p:sp>
        <p:nvSpPr>
          <p:cNvPr id="1048835" name="Espace réservé du numéro de diapositive 3"/>
          <p:cNvSpPr>
            <a:spLocks noGrp="1"/>
          </p:cNvSpPr>
          <p:nvPr>
            <p:ph type="sldNum" sz="quarter" idx="5"/>
          </p:nvPr>
        </p:nvSpPr>
        <p:spPr/>
        <p:txBody>
          <a:bodyPr/>
          <a:lstStyle/>
          <a:p>
            <a:fld id="{486425D3-D634-4B6A-8F84-418272B26412}" type="slidenum">
              <a:rPr lang="fr-FR" smtClean="0"/>
              <a:t>44</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0" name="Espace réservé de l'image des diapositives 1"/>
          <p:cNvSpPr>
            <a:spLocks noGrp="1" noRot="1" noChangeAspect="1"/>
          </p:cNvSpPr>
          <p:nvPr>
            <p:ph type="sldImg"/>
          </p:nvPr>
        </p:nvSpPr>
        <p:spPr/>
      </p:sp>
      <p:sp>
        <p:nvSpPr>
          <p:cNvPr id="1048841" name="Espace réservé des notes 2"/>
          <p:cNvSpPr>
            <a:spLocks noGrp="1"/>
          </p:cNvSpPr>
          <p:nvPr>
            <p:ph type="body" idx="1"/>
          </p:nvPr>
        </p:nvSpPr>
        <p:spPr/>
        <p:txBody>
          <a:bodyPr/>
          <a:lstStyle/>
          <a:p>
            <a:endParaRPr lang="fr-FR" dirty="0"/>
          </a:p>
        </p:txBody>
      </p:sp>
      <p:sp>
        <p:nvSpPr>
          <p:cNvPr id="1048842" name="Espace réservé du numéro de diapositive 3"/>
          <p:cNvSpPr>
            <a:spLocks noGrp="1"/>
          </p:cNvSpPr>
          <p:nvPr>
            <p:ph type="sldNum" sz="quarter" idx="5"/>
          </p:nvPr>
        </p:nvSpPr>
        <p:spPr/>
        <p:txBody>
          <a:bodyPr/>
          <a:lstStyle/>
          <a:p>
            <a:fld id="{486425D3-D634-4B6A-8F84-418272B26412}" type="slidenum">
              <a:rPr lang="fr-FR" smtClean="0"/>
              <a:t>45</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6" name="Espace réservé de l'image des diapositives 1"/>
          <p:cNvSpPr>
            <a:spLocks noGrp="1" noRot="1" noChangeAspect="1"/>
          </p:cNvSpPr>
          <p:nvPr>
            <p:ph type="sldImg"/>
          </p:nvPr>
        </p:nvSpPr>
        <p:spPr/>
      </p:sp>
      <p:sp>
        <p:nvSpPr>
          <p:cNvPr id="1048847" name="Espace réservé des notes 2"/>
          <p:cNvSpPr>
            <a:spLocks noGrp="1"/>
          </p:cNvSpPr>
          <p:nvPr>
            <p:ph type="body" idx="1"/>
          </p:nvPr>
        </p:nvSpPr>
        <p:spPr/>
        <p:txBody>
          <a:bodyPr/>
          <a:lstStyle/>
          <a:p>
            <a:endParaRPr lang="fr-FR" dirty="0"/>
          </a:p>
        </p:txBody>
      </p:sp>
      <p:sp>
        <p:nvSpPr>
          <p:cNvPr id="1048848" name="Espace réservé du numéro de diapositive 3"/>
          <p:cNvSpPr>
            <a:spLocks noGrp="1"/>
          </p:cNvSpPr>
          <p:nvPr>
            <p:ph type="sldNum" sz="quarter" idx="5"/>
          </p:nvPr>
        </p:nvSpPr>
        <p:spPr/>
        <p:txBody>
          <a:bodyPr/>
          <a:lstStyle/>
          <a:p>
            <a:fld id="{486425D3-D634-4B6A-8F84-418272B26412}" type="slidenum">
              <a:rPr lang="fr-FR" smtClean="0"/>
              <a:t>46</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2" name="Espace réservé de l'image des diapositives 1"/>
          <p:cNvSpPr>
            <a:spLocks noGrp="1" noRot="1" noChangeAspect="1"/>
          </p:cNvSpPr>
          <p:nvPr>
            <p:ph type="sldImg"/>
          </p:nvPr>
        </p:nvSpPr>
        <p:spPr/>
      </p:sp>
      <p:sp>
        <p:nvSpPr>
          <p:cNvPr id="1048773" name="Espace réservé des notes 2"/>
          <p:cNvSpPr>
            <a:spLocks noGrp="1"/>
          </p:cNvSpPr>
          <p:nvPr>
            <p:ph type="body" idx="1"/>
          </p:nvPr>
        </p:nvSpPr>
        <p:spPr/>
        <p:txBody>
          <a:bodyPr/>
          <a:lstStyle/>
          <a:p>
            <a:endParaRPr lang="fr-FR" dirty="0"/>
          </a:p>
        </p:txBody>
      </p:sp>
      <p:sp>
        <p:nvSpPr>
          <p:cNvPr id="1048774" name="Espace réservé du numéro de diapositive 3"/>
          <p:cNvSpPr>
            <a:spLocks noGrp="1"/>
          </p:cNvSpPr>
          <p:nvPr>
            <p:ph type="sldNum" sz="quarter" idx="5"/>
          </p:nvPr>
        </p:nvSpPr>
        <p:spPr/>
        <p:txBody>
          <a:bodyPr/>
          <a:lstStyle/>
          <a:p>
            <a:fld id="{486425D3-D634-4B6A-8F84-418272B26412}" type="slidenum">
              <a:rPr lang="fr-FR" smtClean="0"/>
              <a:t>36</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9" name="Espace réservé de l'image des diapositives 1"/>
          <p:cNvSpPr>
            <a:spLocks noGrp="1" noRot="1" noChangeAspect="1"/>
          </p:cNvSpPr>
          <p:nvPr>
            <p:ph type="sldImg"/>
          </p:nvPr>
        </p:nvSpPr>
        <p:spPr/>
      </p:sp>
      <p:sp>
        <p:nvSpPr>
          <p:cNvPr id="1048780" name="Espace réservé des notes 2"/>
          <p:cNvSpPr>
            <a:spLocks noGrp="1"/>
          </p:cNvSpPr>
          <p:nvPr>
            <p:ph type="body" idx="1"/>
          </p:nvPr>
        </p:nvSpPr>
        <p:spPr/>
        <p:txBody>
          <a:bodyPr/>
          <a:lstStyle/>
          <a:p>
            <a:endParaRPr lang="fr-FR" dirty="0"/>
          </a:p>
        </p:txBody>
      </p:sp>
      <p:sp>
        <p:nvSpPr>
          <p:cNvPr id="1048781" name="Espace réservé du numéro de diapositive 3"/>
          <p:cNvSpPr>
            <a:spLocks noGrp="1"/>
          </p:cNvSpPr>
          <p:nvPr>
            <p:ph type="sldNum" sz="quarter" idx="5"/>
          </p:nvPr>
        </p:nvSpPr>
        <p:spPr/>
        <p:txBody>
          <a:bodyPr/>
          <a:lstStyle/>
          <a:p>
            <a:fld id="{486425D3-D634-4B6A-8F84-418272B26412}" type="slidenum">
              <a:rPr lang="fr-FR" smtClean="0"/>
              <a:t>37</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8" name="Espace réservé de l'image des diapositives 1"/>
          <p:cNvSpPr>
            <a:spLocks noGrp="1" noRot="1" noChangeAspect="1"/>
          </p:cNvSpPr>
          <p:nvPr>
            <p:ph type="sldImg"/>
          </p:nvPr>
        </p:nvSpPr>
        <p:spPr/>
      </p:sp>
      <p:sp>
        <p:nvSpPr>
          <p:cNvPr id="1048789" name="Espace réservé des notes 2"/>
          <p:cNvSpPr>
            <a:spLocks noGrp="1"/>
          </p:cNvSpPr>
          <p:nvPr>
            <p:ph type="body" idx="1"/>
          </p:nvPr>
        </p:nvSpPr>
        <p:spPr/>
        <p:txBody>
          <a:bodyPr/>
          <a:lstStyle/>
          <a:p>
            <a:endParaRPr lang="fr-FR" dirty="0"/>
          </a:p>
        </p:txBody>
      </p:sp>
      <p:sp>
        <p:nvSpPr>
          <p:cNvPr id="1048790" name="Espace réservé du numéro de diapositive 3"/>
          <p:cNvSpPr>
            <a:spLocks noGrp="1"/>
          </p:cNvSpPr>
          <p:nvPr>
            <p:ph type="sldNum" sz="quarter" idx="5"/>
          </p:nvPr>
        </p:nvSpPr>
        <p:spPr/>
        <p:txBody>
          <a:bodyPr/>
          <a:lstStyle/>
          <a:p>
            <a:fld id="{486425D3-D634-4B6A-8F84-418272B26412}" type="slidenum">
              <a:rPr lang="fr-FR" smtClean="0"/>
              <a:t>38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7" name="Espace réservé de l'image des diapositives 1"/>
          <p:cNvSpPr>
            <a:spLocks noGrp="1" noRot="1" noChangeAspect="1"/>
          </p:cNvSpPr>
          <p:nvPr>
            <p:ph type="sldImg"/>
          </p:nvPr>
        </p:nvSpPr>
        <p:spPr/>
      </p:sp>
      <p:sp>
        <p:nvSpPr>
          <p:cNvPr id="1048798" name="Espace réservé des notes 2"/>
          <p:cNvSpPr>
            <a:spLocks noGrp="1"/>
          </p:cNvSpPr>
          <p:nvPr>
            <p:ph type="body" idx="1"/>
          </p:nvPr>
        </p:nvSpPr>
        <p:spPr/>
        <p:txBody>
          <a:bodyPr/>
          <a:lstStyle/>
          <a:p>
            <a:endParaRPr lang="fr-FR" dirty="0"/>
          </a:p>
        </p:txBody>
      </p:sp>
      <p:sp>
        <p:nvSpPr>
          <p:cNvPr id="1048799" name="Espace réservé du numéro de diapositive 3"/>
          <p:cNvSpPr>
            <a:spLocks noGrp="1"/>
          </p:cNvSpPr>
          <p:nvPr>
            <p:ph type="sldNum" sz="quarter" idx="5"/>
          </p:nvPr>
        </p:nvSpPr>
        <p:spPr/>
        <p:txBody>
          <a:bodyPr/>
          <a:lstStyle/>
          <a:p>
            <a:fld id="{486425D3-D634-4B6A-8F84-418272B26412}" type="slidenum">
              <a:rPr lang="fr-FR" smtClean="0"/>
              <a:t>39</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5" name="Espace réservé de l'image des diapositives 1"/>
          <p:cNvSpPr>
            <a:spLocks noGrp="1" noRot="1" noChangeAspect="1"/>
          </p:cNvSpPr>
          <p:nvPr>
            <p:ph type="sldImg"/>
          </p:nvPr>
        </p:nvSpPr>
        <p:spPr/>
      </p:sp>
      <p:sp>
        <p:nvSpPr>
          <p:cNvPr id="1048806" name="Espace réservé des notes 2"/>
          <p:cNvSpPr>
            <a:spLocks noGrp="1"/>
          </p:cNvSpPr>
          <p:nvPr>
            <p:ph type="body" idx="1"/>
          </p:nvPr>
        </p:nvSpPr>
        <p:spPr/>
        <p:txBody>
          <a:bodyPr/>
          <a:lstStyle/>
          <a:p>
            <a:endParaRPr lang="fr-FR" dirty="0"/>
          </a:p>
        </p:txBody>
      </p:sp>
      <p:sp>
        <p:nvSpPr>
          <p:cNvPr id="1048807" name="Espace réservé du numéro de diapositive 3"/>
          <p:cNvSpPr>
            <a:spLocks noGrp="1"/>
          </p:cNvSpPr>
          <p:nvPr>
            <p:ph type="sldNum" sz="quarter" idx="5"/>
          </p:nvPr>
        </p:nvSpPr>
        <p:spPr/>
        <p:txBody>
          <a:bodyPr/>
          <a:lstStyle/>
          <a:p>
            <a:fld id="{486425D3-D634-4B6A-8F84-418272B26412}" type="slidenum">
              <a:rPr lang="fr-FR" smtClean="0"/>
              <a:t>40</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4" name="Espace réservé de l'image des diapositives 1"/>
          <p:cNvSpPr>
            <a:spLocks noGrp="1" noRot="1" noChangeAspect="1"/>
          </p:cNvSpPr>
          <p:nvPr>
            <p:ph type="sldImg"/>
          </p:nvPr>
        </p:nvSpPr>
        <p:spPr/>
      </p:sp>
      <p:sp>
        <p:nvSpPr>
          <p:cNvPr id="1048815" name="Espace réservé des notes 2"/>
          <p:cNvSpPr>
            <a:spLocks noGrp="1"/>
          </p:cNvSpPr>
          <p:nvPr>
            <p:ph type="body" idx="1"/>
          </p:nvPr>
        </p:nvSpPr>
        <p:spPr/>
        <p:txBody>
          <a:bodyPr/>
          <a:lstStyle/>
          <a:p>
            <a:endParaRPr lang="fr-FR" dirty="0"/>
          </a:p>
        </p:txBody>
      </p:sp>
      <p:sp>
        <p:nvSpPr>
          <p:cNvPr id="1048816" name="Espace réservé du numéro de diapositive 3"/>
          <p:cNvSpPr>
            <a:spLocks noGrp="1"/>
          </p:cNvSpPr>
          <p:nvPr>
            <p:ph type="sldNum" sz="quarter" idx="5"/>
          </p:nvPr>
        </p:nvSpPr>
        <p:spPr/>
        <p:txBody>
          <a:bodyPr/>
          <a:lstStyle/>
          <a:p>
            <a:fld id="{486425D3-D634-4B6A-8F84-418272B26412}" type="slidenum">
              <a:rPr lang="fr-FR" smtClean="0"/>
              <a:t>41</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0" name="Espace réservé de l'image des diapositives 1"/>
          <p:cNvSpPr>
            <a:spLocks noGrp="1" noRot="1" noChangeAspect="1"/>
          </p:cNvSpPr>
          <p:nvPr>
            <p:ph type="sldImg"/>
          </p:nvPr>
        </p:nvSpPr>
        <p:spPr/>
      </p:sp>
      <p:sp>
        <p:nvSpPr>
          <p:cNvPr id="1048821" name="Espace réservé des notes 2"/>
          <p:cNvSpPr>
            <a:spLocks noGrp="1"/>
          </p:cNvSpPr>
          <p:nvPr>
            <p:ph type="body" idx="1"/>
          </p:nvPr>
        </p:nvSpPr>
        <p:spPr/>
        <p:txBody>
          <a:bodyPr/>
          <a:lstStyle/>
          <a:p>
            <a:endParaRPr lang="fr-FR" dirty="0"/>
          </a:p>
        </p:txBody>
      </p:sp>
      <p:sp>
        <p:nvSpPr>
          <p:cNvPr id="1048822" name="Espace réservé du numéro de diapositive 3"/>
          <p:cNvSpPr>
            <a:spLocks noGrp="1"/>
          </p:cNvSpPr>
          <p:nvPr>
            <p:ph type="sldNum" sz="quarter" idx="5"/>
          </p:nvPr>
        </p:nvSpPr>
        <p:spPr/>
        <p:txBody>
          <a:bodyPr/>
          <a:lstStyle/>
          <a:p>
            <a:fld id="{486425D3-D634-4B6A-8F84-418272B26412}" type="slidenum">
              <a:rPr lang="fr-FR" smtClean="0"/>
              <a:t>42</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6" name="Espace réservé de l'image des diapositives 1"/>
          <p:cNvSpPr>
            <a:spLocks noGrp="1" noRot="1" noChangeAspect="1"/>
          </p:cNvSpPr>
          <p:nvPr>
            <p:ph type="sldImg"/>
          </p:nvPr>
        </p:nvSpPr>
        <p:spPr/>
      </p:sp>
      <p:sp>
        <p:nvSpPr>
          <p:cNvPr id="1048827" name="Espace réservé des notes 2"/>
          <p:cNvSpPr>
            <a:spLocks noGrp="1"/>
          </p:cNvSpPr>
          <p:nvPr>
            <p:ph type="body" idx="1"/>
          </p:nvPr>
        </p:nvSpPr>
        <p:spPr/>
        <p:txBody>
          <a:bodyPr/>
          <a:lstStyle/>
          <a:p>
            <a:endParaRPr lang="fr-FR" dirty="0"/>
          </a:p>
        </p:txBody>
      </p:sp>
      <p:sp>
        <p:nvSpPr>
          <p:cNvPr id="1048828" name="Espace réservé du numéro de diapositive 3"/>
          <p:cNvSpPr>
            <a:spLocks noGrp="1"/>
          </p:cNvSpPr>
          <p:nvPr>
            <p:ph type="sldNum" sz="quarter" idx="5"/>
          </p:nvPr>
        </p:nvSpPr>
        <p:spPr/>
        <p:txBody>
          <a:bodyPr/>
          <a:lstStyle/>
          <a:p>
            <a:fld id="{486425D3-D634-4B6A-8F84-418272B26412}" type="slidenum">
              <a:rPr lang="fr-FR" smtClean="0"/>
              <a:t>43</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2097155" name="Picture 2"/>
          <p:cNvPicPr>
            <a:picLocks noChangeAspect="1" noChangeArrowheads="1"/>
          </p:cNvPicPr>
          <p:nvPr userDrawn="1"/>
        </p:nvPicPr>
        <p:blipFill>
          <a:blip r:embed="rId2"/>
          <a:stretch>
            <a:fillRect/>
          </a:stretch>
        </p:blipFill>
        <p:spPr bwMode="auto">
          <a:xfrm>
            <a:off x="0" y="4059"/>
            <a:ext cx="3856106" cy="513538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1048896"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97"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98"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99"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1048860"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61"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1048887"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88"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89"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90"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91"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48856"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048857"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58"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59"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1048900"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901"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48872"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048873"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1048874"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75"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76"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48906"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048907"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1048908"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909"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910"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911"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48883"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048884"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104888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097208" name="Picture 2" descr="D:\Fullppt\PNG이미지\핸드폰2.png"/>
          <p:cNvPicPr>
            <a:picLocks noChangeAspect="1" noChangeArrowheads="1"/>
          </p:cNvPicPr>
          <p:nvPr userDrawn="1"/>
        </p:nvPicPr>
        <p:blipFill>
          <a:blip r:embed="rId2"/>
          <a:srcRect/>
          <a:stretch>
            <a:fillRect/>
          </a:stretch>
        </p:blipFill>
        <p:spPr bwMode="auto">
          <a:xfrm>
            <a:off x="5677798" y="777418"/>
            <a:ext cx="3373328" cy="4085033"/>
          </a:xfrm>
          <a:prstGeom prst="rect">
            <a:avLst/>
          </a:prstGeom>
          <a:noFill/>
        </p:spPr>
      </p:pic>
      <p:sp>
        <p:nvSpPr>
          <p:cNvPr id="1048886"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2097206" name="Picture 2" descr="D:\Fullppt\005-PNG이미지\모니터.png"/>
          <p:cNvPicPr>
            <a:picLocks noChangeAspect="1" noChangeArrowheads="1"/>
          </p:cNvPicPr>
          <p:nvPr userDrawn="1"/>
        </p:nvPicPr>
        <p:blipFill>
          <a:blip r:embed="rId2"/>
          <a:srcRect/>
          <a:stretch>
            <a:fillRect/>
          </a:stretch>
        </p:blipFill>
        <p:spPr bwMode="auto">
          <a:xfrm>
            <a:off x="6803312" y="2730636"/>
            <a:ext cx="2040674" cy="2034703"/>
          </a:xfrm>
          <a:prstGeom prst="rect">
            <a:avLst/>
          </a:prstGeom>
          <a:noFill/>
        </p:spPr>
      </p:pic>
      <p:pic>
        <p:nvPicPr>
          <p:cNvPr id="2097207" name="Picture 2" descr="D:\Fullppt\005-PNG이미지\모니터.png"/>
          <p:cNvPicPr>
            <a:picLocks noChangeAspect="1" noChangeArrowheads="1"/>
          </p:cNvPicPr>
          <p:nvPr userDrawn="1"/>
        </p:nvPicPr>
        <p:blipFill>
          <a:blip r:embed="rId2"/>
          <a:srcRect/>
          <a:stretch>
            <a:fillRect/>
          </a:stretch>
        </p:blipFill>
        <p:spPr bwMode="auto">
          <a:xfrm>
            <a:off x="2675342" y="2730636"/>
            <a:ext cx="2040674" cy="2034703"/>
          </a:xfrm>
          <a:prstGeom prst="rect">
            <a:avLst/>
          </a:prstGeom>
          <a:noFill/>
        </p:spPr>
      </p:pic>
      <p:sp>
        <p:nvSpPr>
          <p:cNvPr id="1048853"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54"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55"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576"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16"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48892"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048893"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894"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048895"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849"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85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04885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72"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48644"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1048645"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877"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878"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1048879"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622"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623"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1048624"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880"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881"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1048882"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4890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8903"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1048904"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104890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48862"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104886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1048864"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65"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66"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67"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68"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69"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70"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48871"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19.xml"/><Relationship Id="rId5" Type="http://schemas.openxmlformats.org/officeDocument/2006/relationships/image" Target="../media/image13.jpe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5.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1048577" name="Espace réservé du texte 1"/>
          <p:cNvSpPr>
            <a:spLocks noGrp="1"/>
          </p:cNvSpPr>
          <p:nvPr>
            <p:ph type="body" sz="quarter" idx="10"/>
          </p:nvPr>
        </p:nvSpPr>
        <p:spPr>
          <a:xfrm>
            <a:off x="458670" y="2427302"/>
            <a:ext cx="4113330" cy="543185"/>
          </a:xfrm>
        </p:spPr>
        <p:txBody>
          <a:bodyPr/>
          <a:lstStyle/>
          <a:p>
            <a:r>
              <a:rPr lang="fr-FR" b="1" dirty="0">
                <a:solidFill>
                  <a:srgbClr val="FFC000"/>
                </a:solidFill>
              </a:rPr>
              <a:t>Big Data &amp; AWS</a:t>
            </a:r>
          </a:p>
        </p:txBody>
      </p:sp>
      <p:pic>
        <p:nvPicPr>
          <p:cNvPr id="2097152" name="Image 3"/>
          <p:cNvPicPr>
            <a:picLocks noChangeAspect="1"/>
          </p:cNvPicPr>
          <p:nvPr/>
        </p:nvPicPr>
        <p:blipFill>
          <a:blip r:embed="rId3"/>
          <a:stretch>
            <a:fillRect/>
          </a:stretch>
        </p:blipFill>
        <p:spPr>
          <a:xfrm>
            <a:off x="7524328" y="123478"/>
            <a:ext cx="1512168" cy="414293"/>
          </a:xfrm>
          <a:prstGeom prst="rect">
            <a:avLst/>
          </a:prstGeom>
        </p:spPr>
      </p:pic>
      <p:pic>
        <p:nvPicPr>
          <p:cNvPr id="2097153" name="Image 6"/>
          <p:cNvPicPr>
            <a:picLocks noChangeAspect="1"/>
          </p:cNvPicPr>
          <p:nvPr/>
        </p:nvPicPr>
        <p:blipFill>
          <a:blip r:embed="rId4" cstate="print"/>
          <a:stretch>
            <a:fillRect/>
          </a:stretch>
        </p:blipFill>
        <p:spPr>
          <a:xfrm>
            <a:off x="5793064" y="2715766"/>
            <a:ext cx="2543601" cy="1107201"/>
          </a:xfrm>
          <a:prstGeom prst="rect">
            <a:avLst/>
          </a:prstGeom>
        </p:spPr>
      </p:pic>
      <p:pic>
        <p:nvPicPr>
          <p:cNvPr id="2097154" name="Image 8"/>
          <p:cNvPicPr>
            <a:picLocks noChangeAspect="1"/>
          </p:cNvPicPr>
          <p:nvPr/>
        </p:nvPicPr>
        <p:blipFill>
          <a:blip r:embed="rId5"/>
          <a:stretch>
            <a:fillRect/>
          </a:stretch>
        </p:blipFill>
        <p:spPr>
          <a:xfrm>
            <a:off x="179513" y="56672"/>
            <a:ext cx="1656183" cy="605565"/>
          </a:xfrm>
          <a:prstGeom prst="rect">
            <a:avLst/>
          </a:prstGeom>
        </p:spPr>
      </p:pic>
      <p:sp>
        <p:nvSpPr>
          <p:cNvPr id="1048578" name="ZoneTexte 9"/>
          <p:cNvSpPr txBox="1"/>
          <p:nvPr/>
        </p:nvSpPr>
        <p:spPr>
          <a:xfrm>
            <a:off x="594771" y="4110335"/>
            <a:ext cx="2162175" cy="726440"/>
          </a:xfrm>
          <a:prstGeom prst="rect">
            <a:avLst/>
          </a:prstGeom>
          <a:noFill/>
        </p:spPr>
        <p:txBody>
          <a:bodyPr wrap="square" rtlCol="0">
            <a:spAutoFit/>
          </a:bodyPr>
          <a:lstStyle/>
          <a:p>
            <a:r>
              <a:rPr lang="fr-FR" sz="1500" b="1" dirty="0"/>
              <a:t>Réalisé par :</a:t>
            </a:r>
          </a:p>
          <a:p>
            <a:pPr marL="285750" indent="-285750">
              <a:buFont typeface="Arial" panose="020B0604020202020204" pitchFamily="34" charset="0"/>
              <a:buChar char="•"/>
            </a:pPr>
            <a:r>
              <a:rPr lang="fr-FR" sz="1400" dirty="0"/>
              <a:t>Oussama FIKRI</a:t>
            </a:r>
          </a:p>
          <a:p>
            <a:pPr marL="285750" indent="-285750">
              <a:buFont typeface="Arial" panose="020B0604020202020204" pitchFamily="34" charset="0"/>
              <a:buChar char="•"/>
            </a:pPr>
            <a:r>
              <a:rPr lang="fr-FR" sz="1400" dirty="0"/>
              <a:t>Mahmoud FILALI</a:t>
            </a:r>
          </a:p>
        </p:txBody>
      </p:sp>
      <p:sp>
        <p:nvSpPr>
          <p:cNvPr id="1048579" name="ZoneTexte 10"/>
          <p:cNvSpPr txBox="1"/>
          <p:nvPr/>
        </p:nvSpPr>
        <p:spPr>
          <a:xfrm>
            <a:off x="5795120" y="4105870"/>
            <a:ext cx="2988840" cy="538609"/>
          </a:xfrm>
          <a:prstGeom prst="rect">
            <a:avLst/>
          </a:prstGeom>
          <a:noFill/>
        </p:spPr>
        <p:txBody>
          <a:bodyPr wrap="square" rtlCol="0">
            <a:spAutoFit/>
          </a:bodyPr>
          <a:lstStyle/>
          <a:p>
            <a:r>
              <a:rPr lang="fr-FR" sz="1500" b="1" dirty="0"/>
              <a:t>Encadré par: </a:t>
            </a:r>
          </a:p>
          <a:p>
            <a:pPr marL="285750" indent="-285750">
              <a:buFont typeface="Arial" panose="020B0604020202020204" pitchFamily="34" charset="0"/>
              <a:buChar char="•"/>
            </a:pPr>
            <a:r>
              <a:rPr lang="fr-FR" sz="1400" dirty="0"/>
              <a:t>Mme Lamia Karim</a:t>
            </a:r>
          </a:p>
        </p:txBody>
      </p:sp>
      <p:sp>
        <p:nvSpPr>
          <p:cNvPr id="1048580" name="Rectangle 11"/>
          <p:cNvSpPr/>
          <p:nvPr/>
        </p:nvSpPr>
        <p:spPr>
          <a:xfrm>
            <a:off x="494674" y="2232982"/>
            <a:ext cx="4041322" cy="914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1048581" name="ZoneTexte 12"/>
          <p:cNvSpPr txBox="1"/>
          <p:nvPr/>
        </p:nvSpPr>
        <p:spPr>
          <a:xfrm>
            <a:off x="2123728" y="1466368"/>
            <a:ext cx="5832648" cy="338554"/>
          </a:xfrm>
          <a:prstGeom prst="rect">
            <a:avLst/>
          </a:prstGeom>
          <a:noFill/>
        </p:spPr>
        <p:txBody>
          <a:bodyPr wrap="square" rtlCol="0">
            <a:spAutoFit/>
          </a:bodyPr>
          <a:lstStyle/>
          <a:p>
            <a:r>
              <a:rPr lang="fr-FR" sz="1600" b="1" dirty="0">
                <a:solidFill>
                  <a:schemeClr val="tx1">
                    <a:lumMod val="75000"/>
                    <a:lumOff val="25000"/>
                  </a:schemeClr>
                </a:solidFill>
              </a:rPr>
              <a:t>Spécialité: </a:t>
            </a:r>
            <a:r>
              <a:rPr lang="fr-FR" sz="1600" dirty="0"/>
              <a:t>Ingénierie des Systèmes d’information et Big Data</a:t>
            </a:r>
          </a:p>
        </p:txBody>
      </p:sp>
      <p:sp>
        <p:nvSpPr>
          <p:cNvPr id="1048582" name="Google Shape;49;p1"/>
          <p:cNvSpPr txBox="1"/>
          <p:nvPr/>
        </p:nvSpPr>
        <p:spPr>
          <a:xfrm>
            <a:off x="2615633" y="51692"/>
            <a:ext cx="4128758"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400" b="0" i="0" u="none" strike="noStrike" cap="none" dirty="0">
                <a:solidFill>
                  <a:srgbClr val="000000"/>
                </a:solidFill>
                <a:latin typeface="Montserrat SemiBold"/>
                <a:ea typeface="Montserrat SemiBold"/>
                <a:cs typeface="Montserrat SemiBold"/>
                <a:sym typeface="Montserrat SemiBold"/>
              </a:rPr>
              <a:t>Université Hassan Premier </a:t>
            </a:r>
            <a:endParaRPr sz="1400" b="0" i="0" u="none" strike="noStrike" cap="none" dirty="0">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500"/>
              <a:buFont typeface="Arial"/>
              <a:buNone/>
            </a:pPr>
            <a:r>
              <a:rPr lang="en-US" sz="1400" b="0" i="0" u="none" strike="noStrike" cap="none" dirty="0">
                <a:solidFill>
                  <a:srgbClr val="000000"/>
                </a:solidFill>
                <a:latin typeface="Montserrat SemiBold"/>
                <a:ea typeface="Montserrat SemiBold"/>
                <a:cs typeface="Montserrat SemiBold"/>
                <a:sym typeface="Montserrat SemiBold"/>
              </a:rPr>
              <a:t>Ecole Nationale des Sciences Appliquées </a:t>
            </a:r>
            <a:endParaRPr sz="1400" b="0" i="0" u="none" strike="noStrike" cap="none" dirty="0">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4" name="Espace réservé du texte 1"/>
          <p:cNvSpPr>
            <a:spLocks noGrp="1"/>
          </p:cNvSpPr>
          <p:nvPr>
            <p:ph type="body" sz="quarter" idx="10"/>
          </p:nvPr>
        </p:nvSpPr>
        <p:spPr/>
        <p:txBody>
          <a:bodyPr/>
          <a:lstStyle/>
          <a:p>
            <a:r>
              <a:rPr lang="fr-FR" dirty="0"/>
              <a:t>Stockage de données sur S3</a:t>
            </a:r>
          </a:p>
        </p:txBody>
      </p:sp>
      <p:sp>
        <p:nvSpPr>
          <p:cNvPr id="1048655" name="Espace réservé du texte 2"/>
          <p:cNvSpPr>
            <a:spLocks noGrp="1"/>
          </p:cNvSpPr>
          <p:nvPr>
            <p:ph type="body" sz="quarter" idx="11"/>
          </p:nvPr>
        </p:nvSpPr>
        <p:spPr/>
        <p:txBody>
          <a:bodyPr/>
          <a:lstStyle/>
          <a:p>
            <a:r>
              <a:rPr lang="fr-FR" dirty="0"/>
              <a:t>Application</a:t>
            </a:r>
          </a:p>
        </p:txBody>
      </p:sp>
      <p:pic>
        <p:nvPicPr>
          <p:cNvPr id="2097165" name="Image 6"/>
          <p:cNvPicPr>
            <a:picLocks noChangeAspect="1"/>
          </p:cNvPicPr>
          <p:nvPr/>
        </p:nvPicPr>
        <p:blipFill>
          <a:blip r:embed="rId2"/>
          <a:stretch>
            <a:fillRect/>
          </a:stretch>
        </p:blipFill>
        <p:spPr>
          <a:xfrm>
            <a:off x="1979712" y="1301335"/>
            <a:ext cx="7009201" cy="3293612"/>
          </a:xfrm>
          <a:prstGeom prst="rect">
            <a:avLst/>
          </a:prstGeom>
        </p:spPr>
      </p:pic>
      <p:sp>
        <p:nvSpPr>
          <p:cNvPr id="1048656" name="Rectangle 10"/>
          <p:cNvSpPr/>
          <p:nvPr/>
        </p:nvSpPr>
        <p:spPr>
          <a:xfrm>
            <a:off x="2411760" y="2732154"/>
            <a:ext cx="1584176" cy="43197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0" name="Connecteur droit avec flèche 11"/>
          <p:cNvCxnSpPr>
            <a:cxnSpLocks/>
          </p:cNvCxnSpPr>
          <p:nvPr/>
        </p:nvCxnSpPr>
        <p:spPr>
          <a:xfrm>
            <a:off x="1691680" y="2106603"/>
            <a:ext cx="648072" cy="625551"/>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57" name="ZoneTexte 13"/>
          <p:cNvSpPr txBox="1"/>
          <p:nvPr/>
        </p:nvSpPr>
        <p:spPr>
          <a:xfrm>
            <a:off x="-803" y="1275606"/>
            <a:ext cx="1936079" cy="1056639"/>
          </a:xfrm>
          <a:prstGeom prst="rect">
            <a:avLst/>
          </a:prstGeom>
          <a:noFill/>
        </p:spPr>
        <p:txBody>
          <a:bodyPr wrap="square" rtlCol="0">
            <a:spAutoFit/>
          </a:bodyPr>
          <a:lstStyle/>
          <a:p>
            <a:r>
              <a:rPr lang="fr-FR" sz="1600" dirty="0">
                <a:solidFill>
                  <a:schemeClr val="bg1"/>
                </a:solidFill>
              </a:rPr>
              <a:t>Vous choisissez ensuite un nom pour votre compartiment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5"/>
                                        </p:tgtEl>
                                        <p:attrNameLst>
                                          <p:attrName>style.visibility</p:attrName>
                                        </p:attrNameLst>
                                      </p:cBhvr>
                                      <p:to>
                                        <p:strVal val="visible"/>
                                      </p:to>
                                    </p:set>
                                    <p:anim calcmode="lin" valueType="num">
                                      <p:cBhvr additive="base">
                                        <p:cTn id="7" dur="500" fill="hold"/>
                                        <p:tgtEl>
                                          <p:spTgt spid="2097165"/>
                                        </p:tgtEl>
                                        <p:attrNameLst>
                                          <p:attrName>ppt_x</p:attrName>
                                        </p:attrNameLst>
                                      </p:cBhvr>
                                      <p:tavLst>
                                        <p:tav tm="0">
                                          <p:val>
                                            <p:strVal val="#ppt_x"/>
                                          </p:val>
                                        </p:tav>
                                        <p:tav tm="100000">
                                          <p:val>
                                            <p:strVal val="#ppt_x"/>
                                          </p:val>
                                        </p:tav>
                                      </p:tavLst>
                                    </p:anim>
                                    <p:anim calcmode="lin" valueType="num">
                                      <p:cBhvr additive="base">
                                        <p:cTn id="8" dur="500" fill="hold"/>
                                        <p:tgtEl>
                                          <p:spTgt spid="20971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56"/>
                                        </p:tgtEl>
                                        <p:attrNameLst>
                                          <p:attrName>style.visibility</p:attrName>
                                        </p:attrNameLst>
                                      </p:cBhvr>
                                      <p:to>
                                        <p:strVal val="visible"/>
                                      </p:to>
                                    </p:set>
                                    <p:animEffect transition="in" filter="fade">
                                      <p:cBhvr>
                                        <p:cTn id="13" dur="500"/>
                                        <p:tgtEl>
                                          <p:spTgt spid="10486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30"/>
                                        </p:tgtEl>
                                        <p:attrNameLst>
                                          <p:attrName>style.visibility</p:attrName>
                                        </p:attrNameLst>
                                      </p:cBhvr>
                                      <p:to>
                                        <p:strVal val="visible"/>
                                      </p:to>
                                    </p:set>
                                    <p:animEffect transition="in" filter="fade">
                                      <p:cBhvr>
                                        <p:cTn id="18" dur="500"/>
                                        <p:tgtEl>
                                          <p:spTgt spid="31457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57"/>
                                        </p:tgtEl>
                                        <p:attrNameLst>
                                          <p:attrName>style.visibility</p:attrName>
                                        </p:attrNameLst>
                                      </p:cBhvr>
                                      <p:to>
                                        <p:strVal val="visible"/>
                                      </p:to>
                                    </p:set>
                                    <p:animEffect transition="in" filter="fade">
                                      <p:cBhvr>
                                        <p:cTn id="21" dur="500"/>
                                        <p:tgtEl>
                                          <p:spTgt spid="1048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6" grpId="0" animBg="1"/>
      <p:bldP spid="10486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Espace réservé du texte 1"/>
          <p:cNvSpPr>
            <a:spLocks noGrp="1"/>
          </p:cNvSpPr>
          <p:nvPr>
            <p:ph type="body" sz="quarter" idx="10"/>
          </p:nvPr>
        </p:nvSpPr>
        <p:spPr/>
        <p:txBody>
          <a:bodyPr/>
          <a:lstStyle/>
          <a:p>
            <a:r>
              <a:rPr lang="fr-FR" dirty="0"/>
              <a:t>Stockage de données sur S3</a:t>
            </a:r>
          </a:p>
        </p:txBody>
      </p:sp>
      <p:sp>
        <p:nvSpPr>
          <p:cNvPr id="1048659" name="Espace réservé du texte 2"/>
          <p:cNvSpPr>
            <a:spLocks noGrp="1"/>
          </p:cNvSpPr>
          <p:nvPr>
            <p:ph type="body" sz="quarter" idx="11"/>
          </p:nvPr>
        </p:nvSpPr>
        <p:spPr/>
        <p:txBody>
          <a:bodyPr/>
          <a:lstStyle/>
          <a:p>
            <a:r>
              <a:rPr lang="fr-FR" dirty="0"/>
              <a:t>Application</a:t>
            </a:r>
          </a:p>
        </p:txBody>
      </p:sp>
      <p:pic>
        <p:nvPicPr>
          <p:cNvPr id="2097166" name="Image 4"/>
          <p:cNvPicPr>
            <a:picLocks noChangeAspect="1"/>
          </p:cNvPicPr>
          <p:nvPr/>
        </p:nvPicPr>
        <p:blipFill>
          <a:blip r:embed="rId2"/>
          <a:stretch>
            <a:fillRect/>
          </a:stretch>
        </p:blipFill>
        <p:spPr>
          <a:xfrm>
            <a:off x="1886818" y="1419622"/>
            <a:ext cx="7149800" cy="3312368"/>
          </a:xfrm>
          <a:prstGeom prst="rect">
            <a:avLst/>
          </a:prstGeom>
        </p:spPr>
      </p:pic>
      <p:sp>
        <p:nvSpPr>
          <p:cNvPr id="1048660" name="Rectangle 9"/>
          <p:cNvSpPr/>
          <p:nvPr/>
        </p:nvSpPr>
        <p:spPr>
          <a:xfrm>
            <a:off x="5625622" y="4158420"/>
            <a:ext cx="1296144"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1" name="Connecteur droit avec flèche 12"/>
          <p:cNvCxnSpPr>
            <a:cxnSpLocks/>
          </p:cNvCxnSpPr>
          <p:nvPr/>
        </p:nvCxnSpPr>
        <p:spPr>
          <a:xfrm>
            <a:off x="1763688" y="2136800"/>
            <a:ext cx="3698030" cy="202162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61" name="ZoneTexte 14"/>
          <p:cNvSpPr txBox="1"/>
          <p:nvPr/>
        </p:nvSpPr>
        <p:spPr>
          <a:xfrm>
            <a:off x="0" y="1059582"/>
            <a:ext cx="1763688" cy="1077218"/>
          </a:xfrm>
          <a:prstGeom prst="rect">
            <a:avLst/>
          </a:prstGeom>
          <a:noFill/>
        </p:spPr>
        <p:txBody>
          <a:bodyPr wrap="square" rtlCol="0">
            <a:spAutoFit/>
          </a:bodyPr>
          <a:lstStyle/>
          <a:p>
            <a:r>
              <a:rPr lang="fr-FR" sz="1600" dirty="0">
                <a:solidFill>
                  <a:schemeClr val="bg1"/>
                </a:solidFill>
              </a:rPr>
              <a:t>Vous cliquez sur cette bouton afin de créer votre compartiment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6"/>
                                        </p:tgtEl>
                                        <p:attrNameLst>
                                          <p:attrName>style.visibility</p:attrName>
                                        </p:attrNameLst>
                                      </p:cBhvr>
                                      <p:to>
                                        <p:strVal val="visible"/>
                                      </p:to>
                                    </p:set>
                                    <p:anim calcmode="lin" valueType="num">
                                      <p:cBhvr additive="base">
                                        <p:cTn id="7" dur="500" fill="hold"/>
                                        <p:tgtEl>
                                          <p:spTgt spid="2097166"/>
                                        </p:tgtEl>
                                        <p:attrNameLst>
                                          <p:attrName>ppt_x</p:attrName>
                                        </p:attrNameLst>
                                      </p:cBhvr>
                                      <p:tavLst>
                                        <p:tav tm="0">
                                          <p:val>
                                            <p:strVal val="#ppt_x"/>
                                          </p:val>
                                        </p:tav>
                                        <p:tav tm="100000">
                                          <p:val>
                                            <p:strVal val="#ppt_x"/>
                                          </p:val>
                                        </p:tav>
                                      </p:tavLst>
                                    </p:anim>
                                    <p:anim calcmode="lin" valueType="num">
                                      <p:cBhvr additive="base">
                                        <p:cTn id="8" dur="500" fill="hold"/>
                                        <p:tgtEl>
                                          <p:spTgt spid="20971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60"/>
                                        </p:tgtEl>
                                        <p:attrNameLst>
                                          <p:attrName>style.visibility</p:attrName>
                                        </p:attrNameLst>
                                      </p:cBhvr>
                                      <p:to>
                                        <p:strVal val="visible"/>
                                      </p:to>
                                    </p:set>
                                    <p:animEffect transition="in" filter="fade">
                                      <p:cBhvr>
                                        <p:cTn id="13" dur="500"/>
                                        <p:tgtEl>
                                          <p:spTgt spid="10486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31"/>
                                        </p:tgtEl>
                                        <p:attrNameLst>
                                          <p:attrName>style.visibility</p:attrName>
                                        </p:attrNameLst>
                                      </p:cBhvr>
                                      <p:to>
                                        <p:strVal val="visible"/>
                                      </p:to>
                                    </p:set>
                                    <p:animEffect transition="in" filter="fade">
                                      <p:cBhvr>
                                        <p:cTn id="18" dur="500"/>
                                        <p:tgtEl>
                                          <p:spTgt spid="314573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61"/>
                                        </p:tgtEl>
                                        <p:attrNameLst>
                                          <p:attrName>style.visibility</p:attrName>
                                        </p:attrNameLst>
                                      </p:cBhvr>
                                      <p:to>
                                        <p:strVal val="visible"/>
                                      </p:to>
                                    </p:set>
                                    <p:animEffect transition="in" filter="fade">
                                      <p:cBhvr>
                                        <p:cTn id="21" dur="500"/>
                                        <p:tgtEl>
                                          <p:spTgt spid="1048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0" grpId="0" animBg="1"/>
      <p:bldP spid="104866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2" name="Espace réservé du texte 1"/>
          <p:cNvSpPr>
            <a:spLocks noGrp="1"/>
          </p:cNvSpPr>
          <p:nvPr>
            <p:ph type="body" sz="quarter" idx="10"/>
          </p:nvPr>
        </p:nvSpPr>
        <p:spPr/>
        <p:txBody>
          <a:bodyPr/>
          <a:lstStyle/>
          <a:p>
            <a:r>
              <a:rPr lang="fr-FR" dirty="0"/>
              <a:t>Stockage de données sur S3</a:t>
            </a:r>
          </a:p>
        </p:txBody>
      </p:sp>
      <p:sp>
        <p:nvSpPr>
          <p:cNvPr id="1048663" name="Espace réservé du texte 2"/>
          <p:cNvSpPr>
            <a:spLocks noGrp="1"/>
          </p:cNvSpPr>
          <p:nvPr>
            <p:ph type="body" sz="quarter" idx="11"/>
          </p:nvPr>
        </p:nvSpPr>
        <p:spPr/>
        <p:txBody>
          <a:bodyPr/>
          <a:lstStyle/>
          <a:p>
            <a:r>
              <a:rPr lang="fr-FR" dirty="0"/>
              <a:t>Application</a:t>
            </a:r>
          </a:p>
        </p:txBody>
      </p:sp>
      <p:pic>
        <p:nvPicPr>
          <p:cNvPr id="2097167" name="Image 7"/>
          <p:cNvPicPr>
            <a:picLocks noChangeAspect="1"/>
          </p:cNvPicPr>
          <p:nvPr/>
        </p:nvPicPr>
        <p:blipFill>
          <a:blip r:embed="rId2"/>
          <a:stretch>
            <a:fillRect/>
          </a:stretch>
        </p:blipFill>
        <p:spPr>
          <a:xfrm>
            <a:off x="2123728" y="1473228"/>
            <a:ext cx="6880730" cy="3332148"/>
          </a:xfrm>
          <a:prstGeom prst="rect">
            <a:avLst/>
          </a:prstGeom>
        </p:spPr>
      </p:pic>
      <p:sp>
        <p:nvSpPr>
          <p:cNvPr id="1048664" name="Rectangle 12"/>
          <p:cNvSpPr/>
          <p:nvPr/>
        </p:nvSpPr>
        <p:spPr>
          <a:xfrm>
            <a:off x="3275856" y="2265440"/>
            <a:ext cx="1028000"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2" name="Connecteur droit avec flèche 14"/>
          <p:cNvCxnSpPr>
            <a:cxnSpLocks/>
          </p:cNvCxnSpPr>
          <p:nvPr/>
        </p:nvCxnSpPr>
        <p:spPr>
          <a:xfrm>
            <a:off x="1907704" y="1978674"/>
            <a:ext cx="1269646" cy="2880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65" name="ZoneTexte 16"/>
          <p:cNvSpPr txBox="1"/>
          <p:nvPr/>
        </p:nvSpPr>
        <p:spPr>
          <a:xfrm>
            <a:off x="57359" y="1175456"/>
            <a:ext cx="1984186" cy="1077218"/>
          </a:xfrm>
          <a:prstGeom prst="rect">
            <a:avLst/>
          </a:prstGeom>
          <a:noFill/>
        </p:spPr>
        <p:txBody>
          <a:bodyPr wrap="square" rtlCol="0">
            <a:spAutoFit/>
          </a:bodyPr>
          <a:lstStyle/>
          <a:p>
            <a:r>
              <a:rPr lang="fr-FR" sz="1600" dirty="0">
                <a:solidFill>
                  <a:schemeClr val="bg1"/>
                </a:solidFill>
              </a:rPr>
              <a:t>Si vous voulez ajouter des fichiers dans votre compartiment</a:t>
            </a:r>
          </a:p>
        </p:txBody>
      </p:sp>
      <p:sp>
        <p:nvSpPr>
          <p:cNvPr id="1048666" name="Rectangle 18"/>
          <p:cNvSpPr/>
          <p:nvPr/>
        </p:nvSpPr>
        <p:spPr>
          <a:xfrm>
            <a:off x="2548320" y="2752360"/>
            <a:ext cx="4327936" cy="809629"/>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3" name="Connecteur droit avec flèche 19"/>
          <p:cNvCxnSpPr>
            <a:cxnSpLocks/>
          </p:cNvCxnSpPr>
          <p:nvPr/>
        </p:nvCxnSpPr>
        <p:spPr>
          <a:xfrm>
            <a:off x="1907704" y="3139302"/>
            <a:ext cx="599524" cy="14411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67" name="ZoneTexte 25"/>
          <p:cNvSpPr txBox="1"/>
          <p:nvPr/>
        </p:nvSpPr>
        <p:spPr>
          <a:xfrm>
            <a:off x="98451" y="2730992"/>
            <a:ext cx="1768162" cy="830997"/>
          </a:xfrm>
          <a:prstGeom prst="rect">
            <a:avLst/>
          </a:prstGeom>
          <a:noFill/>
        </p:spPr>
        <p:txBody>
          <a:bodyPr wrap="square" rtlCol="0">
            <a:spAutoFit/>
          </a:bodyPr>
          <a:lstStyle/>
          <a:p>
            <a:r>
              <a:rPr lang="fr-FR" sz="1600" dirty="0">
                <a:solidFill>
                  <a:schemeClr val="bg1"/>
                </a:solidFill>
              </a:rPr>
              <a:t>Les fichiers importés seront affichés ici</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7"/>
                                        </p:tgtEl>
                                        <p:attrNameLst>
                                          <p:attrName>style.visibility</p:attrName>
                                        </p:attrNameLst>
                                      </p:cBhvr>
                                      <p:to>
                                        <p:strVal val="visible"/>
                                      </p:to>
                                    </p:set>
                                    <p:anim calcmode="lin" valueType="num">
                                      <p:cBhvr additive="base">
                                        <p:cTn id="7" dur="500" fill="hold"/>
                                        <p:tgtEl>
                                          <p:spTgt spid="2097167"/>
                                        </p:tgtEl>
                                        <p:attrNameLst>
                                          <p:attrName>ppt_x</p:attrName>
                                        </p:attrNameLst>
                                      </p:cBhvr>
                                      <p:tavLst>
                                        <p:tav tm="0">
                                          <p:val>
                                            <p:strVal val="#ppt_x"/>
                                          </p:val>
                                        </p:tav>
                                        <p:tav tm="100000">
                                          <p:val>
                                            <p:strVal val="#ppt_x"/>
                                          </p:val>
                                        </p:tav>
                                      </p:tavLst>
                                    </p:anim>
                                    <p:anim calcmode="lin" valueType="num">
                                      <p:cBhvr additive="base">
                                        <p:cTn id="8" dur="500" fill="hold"/>
                                        <p:tgtEl>
                                          <p:spTgt spid="209716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64"/>
                                        </p:tgtEl>
                                        <p:attrNameLst>
                                          <p:attrName>style.visibility</p:attrName>
                                        </p:attrNameLst>
                                      </p:cBhvr>
                                      <p:to>
                                        <p:strVal val="visible"/>
                                      </p:to>
                                    </p:set>
                                    <p:animEffect transition="in" filter="fade">
                                      <p:cBhvr>
                                        <p:cTn id="13" dur="500"/>
                                        <p:tgtEl>
                                          <p:spTgt spid="104866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32"/>
                                        </p:tgtEl>
                                        <p:attrNameLst>
                                          <p:attrName>style.visibility</p:attrName>
                                        </p:attrNameLst>
                                      </p:cBhvr>
                                      <p:to>
                                        <p:strVal val="visible"/>
                                      </p:to>
                                    </p:set>
                                    <p:animEffect transition="in" filter="fade">
                                      <p:cBhvr>
                                        <p:cTn id="18" dur="500"/>
                                        <p:tgtEl>
                                          <p:spTgt spid="31457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65"/>
                                        </p:tgtEl>
                                        <p:attrNameLst>
                                          <p:attrName>style.visibility</p:attrName>
                                        </p:attrNameLst>
                                      </p:cBhvr>
                                      <p:to>
                                        <p:strVal val="visible"/>
                                      </p:to>
                                    </p:set>
                                    <p:animEffect transition="in" filter="fade">
                                      <p:cBhvr>
                                        <p:cTn id="21" dur="500"/>
                                        <p:tgtEl>
                                          <p:spTgt spid="104866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48666"/>
                                        </p:tgtEl>
                                        <p:attrNameLst>
                                          <p:attrName>style.visibility</p:attrName>
                                        </p:attrNameLst>
                                      </p:cBhvr>
                                      <p:to>
                                        <p:strVal val="visible"/>
                                      </p:to>
                                    </p:set>
                                    <p:animEffect transition="in" filter="fade">
                                      <p:cBhvr>
                                        <p:cTn id="26" dur="500"/>
                                        <p:tgtEl>
                                          <p:spTgt spid="104866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45733"/>
                                        </p:tgtEl>
                                        <p:attrNameLst>
                                          <p:attrName>style.visibility</p:attrName>
                                        </p:attrNameLst>
                                      </p:cBhvr>
                                      <p:to>
                                        <p:strVal val="visible"/>
                                      </p:to>
                                    </p:set>
                                    <p:animEffect transition="in" filter="fade">
                                      <p:cBhvr>
                                        <p:cTn id="31" dur="500"/>
                                        <p:tgtEl>
                                          <p:spTgt spid="31457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48667"/>
                                        </p:tgtEl>
                                        <p:attrNameLst>
                                          <p:attrName>style.visibility</p:attrName>
                                        </p:attrNameLst>
                                      </p:cBhvr>
                                      <p:to>
                                        <p:strVal val="visible"/>
                                      </p:to>
                                    </p:set>
                                    <p:animEffect transition="in" filter="fade">
                                      <p:cBhvr>
                                        <p:cTn id="34" dur="500"/>
                                        <p:tgtEl>
                                          <p:spTgt spid="1048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4" grpId="0" animBg="1"/>
      <p:bldP spid="1048665" grpId="0"/>
      <p:bldP spid="1048666" grpId="0" animBg="1"/>
      <p:bldP spid="104866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Espace réservé du texte 1"/>
          <p:cNvSpPr>
            <a:spLocks noGrp="1"/>
          </p:cNvSpPr>
          <p:nvPr>
            <p:ph type="body" sz="quarter" idx="10"/>
          </p:nvPr>
        </p:nvSpPr>
        <p:spPr/>
        <p:txBody>
          <a:bodyPr/>
          <a:lstStyle/>
          <a:p>
            <a:r>
              <a:rPr lang="fr-FR" dirty="0"/>
              <a:t>Stockage de données sur S3</a:t>
            </a:r>
          </a:p>
        </p:txBody>
      </p:sp>
      <p:sp>
        <p:nvSpPr>
          <p:cNvPr id="1048669" name="Espace réservé du texte 2"/>
          <p:cNvSpPr>
            <a:spLocks noGrp="1"/>
          </p:cNvSpPr>
          <p:nvPr>
            <p:ph type="body" sz="quarter" idx="11"/>
          </p:nvPr>
        </p:nvSpPr>
        <p:spPr/>
        <p:txBody>
          <a:bodyPr/>
          <a:lstStyle/>
          <a:p>
            <a:r>
              <a:rPr lang="fr-FR" dirty="0"/>
              <a:t>Application</a:t>
            </a:r>
          </a:p>
        </p:txBody>
      </p:sp>
      <p:pic>
        <p:nvPicPr>
          <p:cNvPr id="2097168" name="Image 4"/>
          <p:cNvPicPr>
            <a:picLocks noChangeAspect="1"/>
          </p:cNvPicPr>
          <p:nvPr/>
        </p:nvPicPr>
        <p:blipFill>
          <a:blip r:embed="rId2"/>
          <a:stretch>
            <a:fillRect/>
          </a:stretch>
        </p:blipFill>
        <p:spPr>
          <a:xfrm>
            <a:off x="2477306" y="1592690"/>
            <a:ext cx="6556144" cy="3024335"/>
          </a:xfrm>
          <a:prstGeom prst="rect">
            <a:avLst/>
          </a:prstGeom>
        </p:spPr>
      </p:pic>
      <p:sp>
        <p:nvSpPr>
          <p:cNvPr id="1048670" name="Rectangle 13"/>
          <p:cNvSpPr/>
          <p:nvPr/>
        </p:nvSpPr>
        <p:spPr>
          <a:xfrm>
            <a:off x="6372200" y="4227934"/>
            <a:ext cx="69358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4" name="Connecteur droit avec flèche 15"/>
          <p:cNvCxnSpPr>
            <a:cxnSpLocks/>
          </p:cNvCxnSpPr>
          <p:nvPr/>
        </p:nvCxnSpPr>
        <p:spPr>
          <a:xfrm>
            <a:off x="2078218" y="2355726"/>
            <a:ext cx="4149966" cy="187220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71" name="ZoneTexte 8"/>
          <p:cNvSpPr txBox="1"/>
          <p:nvPr/>
        </p:nvSpPr>
        <p:spPr>
          <a:xfrm>
            <a:off x="110550" y="1577313"/>
            <a:ext cx="2160240" cy="830997"/>
          </a:xfrm>
          <a:prstGeom prst="rect">
            <a:avLst/>
          </a:prstGeom>
          <a:noFill/>
        </p:spPr>
        <p:txBody>
          <a:bodyPr wrap="square" rtlCol="0">
            <a:spAutoFit/>
          </a:bodyPr>
          <a:lstStyle/>
          <a:p>
            <a:r>
              <a:rPr lang="fr-FR" sz="1600" dirty="0">
                <a:solidFill>
                  <a:schemeClr val="bg1"/>
                </a:solidFill>
              </a:rPr>
              <a:t>Afin de compléter l’importation cliquez sur charger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8"/>
                                        </p:tgtEl>
                                        <p:attrNameLst>
                                          <p:attrName>style.visibility</p:attrName>
                                        </p:attrNameLst>
                                      </p:cBhvr>
                                      <p:to>
                                        <p:strVal val="visible"/>
                                      </p:to>
                                    </p:set>
                                    <p:anim calcmode="lin" valueType="num">
                                      <p:cBhvr additive="base">
                                        <p:cTn id="7" dur="500" fill="hold"/>
                                        <p:tgtEl>
                                          <p:spTgt spid="2097168"/>
                                        </p:tgtEl>
                                        <p:attrNameLst>
                                          <p:attrName>ppt_x</p:attrName>
                                        </p:attrNameLst>
                                      </p:cBhvr>
                                      <p:tavLst>
                                        <p:tav tm="0">
                                          <p:val>
                                            <p:strVal val="#ppt_x"/>
                                          </p:val>
                                        </p:tav>
                                        <p:tav tm="100000">
                                          <p:val>
                                            <p:strVal val="#ppt_x"/>
                                          </p:val>
                                        </p:tav>
                                      </p:tavLst>
                                    </p:anim>
                                    <p:anim calcmode="lin" valueType="num">
                                      <p:cBhvr additive="base">
                                        <p:cTn id="8" dur="500" fill="hold"/>
                                        <p:tgtEl>
                                          <p:spTgt spid="20971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70"/>
                                        </p:tgtEl>
                                        <p:attrNameLst>
                                          <p:attrName>style.visibility</p:attrName>
                                        </p:attrNameLst>
                                      </p:cBhvr>
                                      <p:to>
                                        <p:strVal val="visible"/>
                                      </p:to>
                                    </p:set>
                                    <p:animEffect transition="in" filter="fade">
                                      <p:cBhvr>
                                        <p:cTn id="13" dur="500"/>
                                        <p:tgtEl>
                                          <p:spTgt spid="10486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34"/>
                                        </p:tgtEl>
                                        <p:attrNameLst>
                                          <p:attrName>style.visibility</p:attrName>
                                        </p:attrNameLst>
                                      </p:cBhvr>
                                      <p:to>
                                        <p:strVal val="visible"/>
                                      </p:to>
                                    </p:set>
                                    <p:animEffect transition="in" filter="fade">
                                      <p:cBhvr>
                                        <p:cTn id="18" dur="500"/>
                                        <p:tgtEl>
                                          <p:spTgt spid="31457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71"/>
                                        </p:tgtEl>
                                        <p:attrNameLst>
                                          <p:attrName>style.visibility</p:attrName>
                                        </p:attrNameLst>
                                      </p:cBhvr>
                                      <p:to>
                                        <p:strVal val="visible"/>
                                      </p:to>
                                    </p:set>
                                    <p:animEffect transition="in" filter="fade">
                                      <p:cBhvr>
                                        <p:cTn id="21" dur="500"/>
                                        <p:tgtEl>
                                          <p:spTgt spid="1048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0" grpId="0" animBg="1"/>
      <p:bldP spid="10486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3" name="Espace réservé du texte 1"/>
          <p:cNvSpPr>
            <a:spLocks noGrp="1"/>
          </p:cNvSpPr>
          <p:nvPr>
            <p:ph type="body" sz="quarter" idx="10"/>
          </p:nvPr>
        </p:nvSpPr>
        <p:spPr/>
        <p:txBody>
          <a:bodyPr/>
          <a:lstStyle/>
          <a:p>
            <a:r>
              <a:rPr lang="fr-FR" dirty="0"/>
              <a:t>Création d’une instance EC2</a:t>
            </a:r>
          </a:p>
        </p:txBody>
      </p:sp>
      <p:sp>
        <p:nvSpPr>
          <p:cNvPr id="1048674" name="Rectangle 2"/>
          <p:cNvSpPr/>
          <p:nvPr/>
        </p:nvSpPr>
        <p:spPr>
          <a:xfrm>
            <a:off x="2123728" y="1833086"/>
            <a:ext cx="4320480" cy="1424941"/>
          </a:xfrm>
          <a:prstGeom prst="rect">
            <a:avLst/>
          </a:prstGeom>
        </p:spPr>
        <p:txBody>
          <a:bodyPr wrap="square">
            <a:spAutoFit/>
          </a:bodyPr>
          <a:lstStyle/>
          <a:p>
            <a:r>
              <a:rPr lang="fr-FR" b="1" dirty="0">
                <a:solidFill>
                  <a:schemeClr val="bg1">
                    <a:lumMod val="85000"/>
                  </a:schemeClr>
                </a:solidFill>
              </a:rPr>
              <a:t>Amazon Elastic Compute Cloud (EC2) </a:t>
            </a:r>
            <a:r>
              <a:rPr lang="fr-FR" dirty="0">
                <a:solidFill>
                  <a:schemeClr val="bg1"/>
                </a:solidFill>
              </a:rPr>
              <a:t>est un service de cloud computing qui vous permet de louer des serveurs virtuels sur lesquels vous pouvez exécuter vos propres applications.</a:t>
            </a:r>
          </a:p>
        </p:txBody>
      </p:sp>
      <p:pic>
        <p:nvPicPr>
          <p:cNvPr id="2097169" name="Image 4"/>
          <p:cNvPicPr>
            <a:picLocks noChangeAspect="1"/>
          </p:cNvPicPr>
          <p:nvPr/>
        </p:nvPicPr>
        <p:blipFill>
          <a:blip r:embed="rId2" cstate="print"/>
          <a:stretch>
            <a:fillRect/>
          </a:stretch>
        </p:blipFill>
        <p:spPr>
          <a:xfrm>
            <a:off x="7092280" y="1833086"/>
            <a:ext cx="1220273" cy="147732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74"/>
                                        </p:tgtEl>
                                        <p:attrNameLst>
                                          <p:attrName>style.visibility</p:attrName>
                                        </p:attrNameLst>
                                      </p:cBhvr>
                                      <p:to>
                                        <p:strVal val="visible"/>
                                      </p:to>
                                    </p:set>
                                    <p:anim calcmode="lin" valueType="num">
                                      <p:cBhvr additive="base">
                                        <p:cTn id="7" dur="500" fill="hold"/>
                                        <p:tgtEl>
                                          <p:spTgt spid="1048674"/>
                                        </p:tgtEl>
                                        <p:attrNameLst>
                                          <p:attrName>ppt_x</p:attrName>
                                        </p:attrNameLst>
                                      </p:cBhvr>
                                      <p:tavLst>
                                        <p:tav tm="0">
                                          <p:val>
                                            <p:strVal val="#ppt_x"/>
                                          </p:val>
                                        </p:tav>
                                        <p:tav tm="100000">
                                          <p:val>
                                            <p:strVal val="#ppt_x"/>
                                          </p:val>
                                        </p:tav>
                                      </p:tavLst>
                                    </p:anim>
                                    <p:anim calcmode="lin" valueType="num">
                                      <p:cBhvr additive="base">
                                        <p:cTn id="8" dur="500" fill="hold"/>
                                        <p:tgtEl>
                                          <p:spTgt spid="10486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97169"/>
                                        </p:tgtEl>
                                        <p:attrNameLst>
                                          <p:attrName>style.visibility</p:attrName>
                                        </p:attrNameLst>
                                      </p:cBhvr>
                                      <p:to>
                                        <p:strVal val="visible"/>
                                      </p:to>
                                    </p:set>
                                    <p:animEffect transition="in" filter="fade">
                                      <p:cBhvr>
                                        <p:cTn id="13" dur="500"/>
                                        <p:tgtEl>
                                          <p:spTgt spid="2097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676" name="Espace réservé du texte 2"/>
          <p:cNvSpPr>
            <a:spLocks noGrp="1"/>
          </p:cNvSpPr>
          <p:nvPr>
            <p:ph type="body" sz="quarter" idx="11"/>
          </p:nvPr>
        </p:nvSpPr>
        <p:spPr/>
        <p:txBody>
          <a:bodyPr/>
          <a:lstStyle/>
          <a:p>
            <a:r>
              <a:rPr lang="fr-FR" dirty="0"/>
              <a:t>Application</a:t>
            </a:r>
          </a:p>
        </p:txBody>
      </p:sp>
      <p:pic>
        <p:nvPicPr>
          <p:cNvPr id="2097170" name="Image 6"/>
          <p:cNvPicPr>
            <a:picLocks noChangeAspect="1"/>
          </p:cNvPicPr>
          <p:nvPr/>
        </p:nvPicPr>
        <p:blipFill>
          <a:blip r:embed="rId2"/>
          <a:stretch>
            <a:fillRect/>
          </a:stretch>
        </p:blipFill>
        <p:spPr>
          <a:xfrm>
            <a:off x="1835696" y="1279117"/>
            <a:ext cx="7164288" cy="3341469"/>
          </a:xfrm>
          <a:prstGeom prst="rect">
            <a:avLst/>
          </a:prstGeom>
        </p:spPr>
      </p:pic>
      <p:sp>
        <p:nvSpPr>
          <p:cNvPr id="1048677" name="Rectangle 7"/>
          <p:cNvSpPr/>
          <p:nvPr/>
        </p:nvSpPr>
        <p:spPr>
          <a:xfrm>
            <a:off x="4225209" y="2139702"/>
            <a:ext cx="69358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5" name="Connecteur droit avec flèche 8"/>
          <p:cNvCxnSpPr>
            <a:cxnSpLocks/>
          </p:cNvCxnSpPr>
          <p:nvPr/>
        </p:nvCxnSpPr>
        <p:spPr>
          <a:xfrm>
            <a:off x="1691680" y="1635646"/>
            <a:ext cx="2389513" cy="50405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78" name="ZoneTexte 11"/>
          <p:cNvSpPr txBox="1"/>
          <p:nvPr/>
        </p:nvSpPr>
        <p:spPr>
          <a:xfrm>
            <a:off x="0" y="860107"/>
            <a:ext cx="1835696" cy="830997"/>
          </a:xfrm>
          <a:prstGeom prst="rect">
            <a:avLst/>
          </a:prstGeom>
          <a:noFill/>
        </p:spPr>
        <p:txBody>
          <a:bodyPr wrap="square" rtlCol="0">
            <a:spAutoFit/>
          </a:bodyPr>
          <a:lstStyle/>
          <a:p>
            <a:r>
              <a:rPr lang="fr-FR" sz="1600" dirty="0">
                <a:solidFill>
                  <a:schemeClr val="bg1"/>
                </a:solidFill>
              </a:rPr>
              <a:t>Dans la barre de recherche vous cliquez tapez EC2</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0"/>
                                        </p:tgtEl>
                                        <p:attrNameLst>
                                          <p:attrName>style.visibility</p:attrName>
                                        </p:attrNameLst>
                                      </p:cBhvr>
                                      <p:to>
                                        <p:strVal val="visible"/>
                                      </p:to>
                                    </p:set>
                                    <p:anim calcmode="lin" valueType="num">
                                      <p:cBhvr additive="base">
                                        <p:cTn id="7" dur="500" fill="hold"/>
                                        <p:tgtEl>
                                          <p:spTgt spid="2097170"/>
                                        </p:tgtEl>
                                        <p:attrNameLst>
                                          <p:attrName>ppt_x</p:attrName>
                                        </p:attrNameLst>
                                      </p:cBhvr>
                                      <p:tavLst>
                                        <p:tav tm="0">
                                          <p:val>
                                            <p:strVal val="#ppt_x"/>
                                          </p:val>
                                        </p:tav>
                                        <p:tav tm="100000">
                                          <p:val>
                                            <p:strVal val="#ppt_x"/>
                                          </p:val>
                                        </p:tav>
                                      </p:tavLst>
                                    </p:anim>
                                    <p:anim calcmode="lin" valueType="num">
                                      <p:cBhvr additive="base">
                                        <p:cTn id="8" dur="500" fill="hold"/>
                                        <p:tgtEl>
                                          <p:spTgt spid="209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77"/>
                                        </p:tgtEl>
                                        <p:attrNameLst>
                                          <p:attrName>style.visibility</p:attrName>
                                        </p:attrNameLst>
                                      </p:cBhvr>
                                      <p:to>
                                        <p:strVal val="visible"/>
                                      </p:to>
                                    </p:set>
                                    <p:animEffect transition="in" filter="fade">
                                      <p:cBhvr>
                                        <p:cTn id="13" dur="500"/>
                                        <p:tgtEl>
                                          <p:spTgt spid="104867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35"/>
                                        </p:tgtEl>
                                        <p:attrNameLst>
                                          <p:attrName>style.visibility</p:attrName>
                                        </p:attrNameLst>
                                      </p:cBhvr>
                                      <p:to>
                                        <p:strVal val="visible"/>
                                      </p:to>
                                    </p:set>
                                    <p:animEffect transition="in" filter="fade">
                                      <p:cBhvr>
                                        <p:cTn id="18" dur="500"/>
                                        <p:tgtEl>
                                          <p:spTgt spid="31457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78"/>
                                        </p:tgtEl>
                                        <p:attrNameLst>
                                          <p:attrName>style.visibility</p:attrName>
                                        </p:attrNameLst>
                                      </p:cBhvr>
                                      <p:to>
                                        <p:strVal val="visible"/>
                                      </p:to>
                                    </p:set>
                                    <p:animEffect transition="in" filter="fade">
                                      <p:cBhvr>
                                        <p:cTn id="21" dur="500"/>
                                        <p:tgtEl>
                                          <p:spTgt spid="104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7" grpId="0" animBg="1"/>
      <p:bldP spid="10486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680" name="Espace réservé du texte 2"/>
          <p:cNvSpPr>
            <a:spLocks noGrp="1"/>
          </p:cNvSpPr>
          <p:nvPr>
            <p:ph type="body" sz="quarter" idx="11"/>
          </p:nvPr>
        </p:nvSpPr>
        <p:spPr/>
        <p:txBody>
          <a:bodyPr/>
          <a:lstStyle/>
          <a:p>
            <a:r>
              <a:rPr lang="fr-FR" dirty="0"/>
              <a:t>Application</a:t>
            </a:r>
          </a:p>
        </p:txBody>
      </p:sp>
      <p:pic>
        <p:nvPicPr>
          <p:cNvPr id="2097171" name="Image 9"/>
          <p:cNvPicPr>
            <a:picLocks noChangeAspect="1"/>
          </p:cNvPicPr>
          <p:nvPr/>
        </p:nvPicPr>
        <p:blipFill>
          <a:blip r:embed="rId2"/>
          <a:stretch>
            <a:fillRect/>
          </a:stretch>
        </p:blipFill>
        <p:spPr>
          <a:xfrm>
            <a:off x="2117959" y="1239603"/>
            <a:ext cx="6924309" cy="3240360"/>
          </a:xfrm>
          <a:prstGeom prst="rect">
            <a:avLst/>
          </a:prstGeom>
        </p:spPr>
      </p:pic>
      <p:sp>
        <p:nvSpPr>
          <p:cNvPr id="1048681" name="Rectangle 12"/>
          <p:cNvSpPr/>
          <p:nvPr/>
        </p:nvSpPr>
        <p:spPr>
          <a:xfrm>
            <a:off x="3707904" y="2283718"/>
            <a:ext cx="1152128"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6" name="Connecteur droit avec flèche 13"/>
          <p:cNvCxnSpPr>
            <a:cxnSpLocks/>
          </p:cNvCxnSpPr>
          <p:nvPr/>
        </p:nvCxnSpPr>
        <p:spPr>
          <a:xfrm>
            <a:off x="1907704" y="1779662"/>
            <a:ext cx="1728192" cy="64807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82" name="ZoneTexte 17"/>
          <p:cNvSpPr txBox="1"/>
          <p:nvPr/>
        </p:nvSpPr>
        <p:spPr>
          <a:xfrm>
            <a:off x="60467" y="987574"/>
            <a:ext cx="1985484" cy="1056640"/>
          </a:xfrm>
          <a:prstGeom prst="rect">
            <a:avLst/>
          </a:prstGeom>
          <a:noFill/>
        </p:spPr>
        <p:txBody>
          <a:bodyPr wrap="square" rtlCol="0">
            <a:spAutoFit/>
          </a:bodyPr>
          <a:lstStyle/>
          <a:p>
            <a:r>
              <a:rPr lang="fr-FR" sz="1600" dirty="0">
                <a:solidFill>
                  <a:schemeClr val="bg1"/>
                </a:solidFill>
              </a:rPr>
              <a:t>Vous cliquez ensuite sur le bouton « Lancer une instance »</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1"/>
                                        </p:tgtEl>
                                        <p:attrNameLst>
                                          <p:attrName>style.visibility</p:attrName>
                                        </p:attrNameLst>
                                      </p:cBhvr>
                                      <p:to>
                                        <p:strVal val="visible"/>
                                      </p:to>
                                    </p:set>
                                    <p:anim calcmode="lin" valueType="num">
                                      <p:cBhvr additive="base">
                                        <p:cTn id="7" dur="500" fill="hold"/>
                                        <p:tgtEl>
                                          <p:spTgt spid="2097171"/>
                                        </p:tgtEl>
                                        <p:attrNameLst>
                                          <p:attrName>ppt_x</p:attrName>
                                        </p:attrNameLst>
                                      </p:cBhvr>
                                      <p:tavLst>
                                        <p:tav tm="0">
                                          <p:val>
                                            <p:strVal val="#ppt_x"/>
                                          </p:val>
                                        </p:tav>
                                        <p:tav tm="100000">
                                          <p:val>
                                            <p:strVal val="#ppt_x"/>
                                          </p:val>
                                        </p:tav>
                                      </p:tavLst>
                                    </p:anim>
                                    <p:anim calcmode="lin" valueType="num">
                                      <p:cBhvr additive="base">
                                        <p:cTn id="8" dur="500" fill="hold"/>
                                        <p:tgtEl>
                                          <p:spTgt spid="2097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81"/>
                                        </p:tgtEl>
                                        <p:attrNameLst>
                                          <p:attrName>style.visibility</p:attrName>
                                        </p:attrNameLst>
                                      </p:cBhvr>
                                      <p:to>
                                        <p:strVal val="visible"/>
                                      </p:to>
                                    </p:set>
                                    <p:animEffect transition="in" filter="fade">
                                      <p:cBhvr>
                                        <p:cTn id="13" dur="500"/>
                                        <p:tgtEl>
                                          <p:spTgt spid="104868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3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1" grpId="0" animBg="1"/>
      <p:bldP spid="10486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684" name="Espace réservé du texte 2"/>
          <p:cNvSpPr>
            <a:spLocks noGrp="1"/>
          </p:cNvSpPr>
          <p:nvPr>
            <p:ph type="body" sz="quarter" idx="11"/>
          </p:nvPr>
        </p:nvSpPr>
        <p:spPr/>
        <p:txBody>
          <a:bodyPr/>
          <a:lstStyle/>
          <a:p>
            <a:r>
              <a:rPr lang="fr-FR" dirty="0"/>
              <a:t>Application</a:t>
            </a:r>
          </a:p>
        </p:txBody>
      </p:sp>
      <p:pic>
        <p:nvPicPr>
          <p:cNvPr id="2097172" name="Image 4"/>
          <p:cNvPicPr>
            <a:picLocks noChangeAspect="1"/>
          </p:cNvPicPr>
          <p:nvPr/>
        </p:nvPicPr>
        <p:blipFill>
          <a:blip r:embed="rId2"/>
          <a:stretch>
            <a:fillRect/>
          </a:stretch>
        </p:blipFill>
        <p:spPr>
          <a:xfrm>
            <a:off x="1979712" y="1299411"/>
            <a:ext cx="7065354" cy="3264757"/>
          </a:xfrm>
          <a:prstGeom prst="rect">
            <a:avLst/>
          </a:prstGeom>
        </p:spPr>
      </p:pic>
      <p:sp>
        <p:nvSpPr>
          <p:cNvPr id="1048685" name="Rectangle 10"/>
          <p:cNvSpPr/>
          <p:nvPr/>
        </p:nvSpPr>
        <p:spPr>
          <a:xfrm>
            <a:off x="2339752" y="2931790"/>
            <a:ext cx="1224136" cy="3600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7" name="Connecteur droit avec flèche 11"/>
          <p:cNvCxnSpPr>
            <a:cxnSpLocks/>
          </p:cNvCxnSpPr>
          <p:nvPr/>
        </p:nvCxnSpPr>
        <p:spPr>
          <a:xfrm>
            <a:off x="1691680" y="2067694"/>
            <a:ext cx="576064" cy="82809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86" name="ZoneTexte 7"/>
          <p:cNvSpPr txBox="1"/>
          <p:nvPr/>
        </p:nvSpPr>
        <p:spPr>
          <a:xfrm>
            <a:off x="24656" y="1228668"/>
            <a:ext cx="1880778" cy="1056640"/>
          </a:xfrm>
          <a:prstGeom prst="rect">
            <a:avLst/>
          </a:prstGeom>
          <a:noFill/>
        </p:spPr>
        <p:txBody>
          <a:bodyPr wrap="square" rtlCol="0">
            <a:spAutoFit/>
          </a:bodyPr>
          <a:lstStyle/>
          <a:p>
            <a:r>
              <a:rPr lang="fr-FR" sz="1600" dirty="0">
                <a:solidFill>
                  <a:schemeClr val="bg1"/>
                </a:solidFill>
              </a:rPr>
              <a:t>Après, vous devez choisir un nom pour votre instance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2"/>
                                        </p:tgtEl>
                                        <p:attrNameLst>
                                          <p:attrName>style.visibility</p:attrName>
                                        </p:attrNameLst>
                                      </p:cBhvr>
                                      <p:to>
                                        <p:strVal val="visible"/>
                                      </p:to>
                                    </p:set>
                                    <p:anim calcmode="lin" valueType="num">
                                      <p:cBhvr additive="base">
                                        <p:cTn id="7" dur="500" fill="hold"/>
                                        <p:tgtEl>
                                          <p:spTgt spid="2097172"/>
                                        </p:tgtEl>
                                        <p:attrNameLst>
                                          <p:attrName>ppt_x</p:attrName>
                                        </p:attrNameLst>
                                      </p:cBhvr>
                                      <p:tavLst>
                                        <p:tav tm="0">
                                          <p:val>
                                            <p:strVal val="#ppt_x"/>
                                          </p:val>
                                        </p:tav>
                                        <p:tav tm="100000">
                                          <p:val>
                                            <p:strVal val="#ppt_x"/>
                                          </p:val>
                                        </p:tav>
                                      </p:tavLst>
                                    </p:anim>
                                    <p:anim calcmode="lin" valueType="num">
                                      <p:cBhvr additive="base">
                                        <p:cTn id="8" dur="500" fill="hold"/>
                                        <p:tgtEl>
                                          <p:spTgt spid="20971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85"/>
                                        </p:tgtEl>
                                        <p:attrNameLst>
                                          <p:attrName>style.visibility</p:attrName>
                                        </p:attrNameLst>
                                      </p:cBhvr>
                                      <p:to>
                                        <p:strVal val="visible"/>
                                      </p:to>
                                    </p:set>
                                    <p:animEffect transition="in" filter="fade">
                                      <p:cBhvr>
                                        <p:cTn id="13" dur="500"/>
                                        <p:tgtEl>
                                          <p:spTgt spid="104868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5" grpId="0" animBg="1"/>
      <p:bldP spid="10486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688" name="Espace réservé du texte 2"/>
          <p:cNvSpPr>
            <a:spLocks noGrp="1"/>
          </p:cNvSpPr>
          <p:nvPr>
            <p:ph type="body" sz="quarter" idx="11"/>
          </p:nvPr>
        </p:nvSpPr>
        <p:spPr/>
        <p:txBody>
          <a:bodyPr/>
          <a:lstStyle/>
          <a:p>
            <a:r>
              <a:rPr lang="fr-FR" dirty="0"/>
              <a:t>Application</a:t>
            </a:r>
          </a:p>
        </p:txBody>
      </p:sp>
      <p:pic>
        <p:nvPicPr>
          <p:cNvPr id="2097173" name="Image 5"/>
          <p:cNvPicPr>
            <a:picLocks noChangeAspect="1"/>
          </p:cNvPicPr>
          <p:nvPr/>
        </p:nvPicPr>
        <p:blipFill>
          <a:blip r:embed="rId2"/>
          <a:stretch>
            <a:fillRect/>
          </a:stretch>
        </p:blipFill>
        <p:spPr>
          <a:xfrm>
            <a:off x="1763688" y="1203598"/>
            <a:ext cx="7201018" cy="3352974"/>
          </a:xfrm>
          <a:prstGeom prst="rect">
            <a:avLst/>
          </a:prstGeom>
        </p:spPr>
      </p:pic>
      <p:sp>
        <p:nvSpPr>
          <p:cNvPr id="1048689" name="Rectangle 9"/>
          <p:cNvSpPr/>
          <p:nvPr/>
        </p:nvSpPr>
        <p:spPr>
          <a:xfrm>
            <a:off x="2339752" y="1779662"/>
            <a:ext cx="3456384" cy="151216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8" name="Connecteur droit avec flèche 12"/>
          <p:cNvCxnSpPr>
            <a:cxnSpLocks/>
          </p:cNvCxnSpPr>
          <p:nvPr/>
        </p:nvCxnSpPr>
        <p:spPr>
          <a:xfrm>
            <a:off x="1619672" y="1923678"/>
            <a:ext cx="648072" cy="2880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90" name="ZoneTexte 17"/>
          <p:cNvSpPr txBox="1"/>
          <p:nvPr/>
        </p:nvSpPr>
        <p:spPr>
          <a:xfrm>
            <a:off x="-19648" y="976690"/>
            <a:ext cx="1783336" cy="1297940"/>
          </a:xfrm>
          <a:prstGeom prst="rect">
            <a:avLst/>
          </a:prstGeom>
          <a:noFill/>
        </p:spPr>
        <p:txBody>
          <a:bodyPr wrap="square" rtlCol="0">
            <a:spAutoFit/>
          </a:bodyPr>
          <a:lstStyle/>
          <a:p>
            <a:r>
              <a:rPr lang="fr-FR" sz="1600" dirty="0">
                <a:solidFill>
                  <a:schemeClr val="bg1"/>
                </a:solidFill>
              </a:rPr>
              <a:t>Vous choisissez l’AMI que vous voulez lancer votre instance avec</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3"/>
                                        </p:tgtEl>
                                        <p:attrNameLst>
                                          <p:attrName>style.visibility</p:attrName>
                                        </p:attrNameLst>
                                      </p:cBhvr>
                                      <p:to>
                                        <p:strVal val="visible"/>
                                      </p:to>
                                    </p:set>
                                    <p:anim calcmode="lin" valueType="num">
                                      <p:cBhvr additive="base">
                                        <p:cTn id="7" dur="500" fill="hold"/>
                                        <p:tgtEl>
                                          <p:spTgt spid="2097173"/>
                                        </p:tgtEl>
                                        <p:attrNameLst>
                                          <p:attrName>ppt_x</p:attrName>
                                        </p:attrNameLst>
                                      </p:cBhvr>
                                      <p:tavLst>
                                        <p:tav tm="0">
                                          <p:val>
                                            <p:strVal val="#ppt_x"/>
                                          </p:val>
                                        </p:tav>
                                        <p:tav tm="100000">
                                          <p:val>
                                            <p:strVal val="#ppt_x"/>
                                          </p:val>
                                        </p:tav>
                                      </p:tavLst>
                                    </p:anim>
                                    <p:anim calcmode="lin" valueType="num">
                                      <p:cBhvr additive="base">
                                        <p:cTn id="8" dur="500" fill="hold"/>
                                        <p:tgtEl>
                                          <p:spTgt spid="20971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89"/>
                                        </p:tgtEl>
                                        <p:attrNameLst>
                                          <p:attrName>style.visibility</p:attrName>
                                        </p:attrNameLst>
                                      </p:cBhvr>
                                      <p:to>
                                        <p:strVal val="visible"/>
                                      </p:to>
                                    </p:set>
                                    <p:animEffect transition="in" filter="fade">
                                      <p:cBhvr>
                                        <p:cTn id="13" dur="500"/>
                                        <p:tgtEl>
                                          <p:spTgt spid="104868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3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89" grpId="0" animBg="1"/>
      <p:bldP spid="104869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692" name="Espace réservé du texte 2"/>
          <p:cNvSpPr>
            <a:spLocks noGrp="1"/>
          </p:cNvSpPr>
          <p:nvPr>
            <p:ph type="body" sz="quarter" idx="11"/>
          </p:nvPr>
        </p:nvSpPr>
        <p:spPr/>
        <p:txBody>
          <a:bodyPr/>
          <a:lstStyle/>
          <a:p>
            <a:r>
              <a:rPr lang="fr-FR" dirty="0"/>
              <a:t>Application</a:t>
            </a:r>
          </a:p>
        </p:txBody>
      </p:sp>
      <p:pic>
        <p:nvPicPr>
          <p:cNvPr id="2097174" name="Image 4"/>
          <p:cNvPicPr>
            <a:picLocks noChangeAspect="1"/>
          </p:cNvPicPr>
          <p:nvPr/>
        </p:nvPicPr>
        <p:blipFill rotWithShape="1">
          <a:blip r:embed="rId2"/>
          <a:srcRect l="5210" t="32304" r="34362" b="24822"/>
          <a:stretch>
            <a:fillRect/>
          </a:stretch>
        </p:blipFill>
        <p:spPr>
          <a:xfrm>
            <a:off x="4572000" y="1451438"/>
            <a:ext cx="4176464" cy="1368152"/>
          </a:xfrm>
          <a:prstGeom prst="rect">
            <a:avLst/>
          </a:prstGeom>
        </p:spPr>
      </p:pic>
      <p:pic>
        <p:nvPicPr>
          <p:cNvPr id="2097175" name="Image 7"/>
          <p:cNvPicPr>
            <a:picLocks noChangeAspect="1"/>
          </p:cNvPicPr>
          <p:nvPr/>
        </p:nvPicPr>
        <p:blipFill rotWithShape="1">
          <a:blip r:embed="rId3"/>
          <a:srcRect l="5113" t="30945" r="35826" b="31233"/>
          <a:stretch>
            <a:fillRect/>
          </a:stretch>
        </p:blipFill>
        <p:spPr>
          <a:xfrm>
            <a:off x="3563888" y="3291830"/>
            <a:ext cx="5400600" cy="1584176"/>
          </a:xfrm>
          <a:prstGeom prst="rect">
            <a:avLst/>
          </a:prstGeom>
        </p:spPr>
      </p:pic>
      <p:sp>
        <p:nvSpPr>
          <p:cNvPr id="1048693" name="ZoneTexte 8"/>
          <p:cNvSpPr txBox="1"/>
          <p:nvPr/>
        </p:nvSpPr>
        <p:spPr>
          <a:xfrm>
            <a:off x="107504" y="1533158"/>
            <a:ext cx="4104456" cy="830997"/>
          </a:xfrm>
          <a:prstGeom prst="rect">
            <a:avLst/>
          </a:prstGeom>
          <a:noFill/>
        </p:spPr>
        <p:txBody>
          <a:bodyPr wrap="square" rtlCol="0">
            <a:spAutoFit/>
          </a:bodyPr>
          <a:lstStyle/>
          <a:p>
            <a:r>
              <a:rPr lang="fr-FR" sz="1600" dirty="0">
                <a:solidFill>
                  <a:schemeClr val="bg1"/>
                </a:solidFill>
              </a:rPr>
              <a:t>Vous choisissez le type d’instance. Nous optons pour le t2.micro puisqu'il s'agit du seul type admissible à l'offre gratuite.</a:t>
            </a:r>
          </a:p>
        </p:txBody>
      </p:sp>
      <p:sp>
        <p:nvSpPr>
          <p:cNvPr id="1048694" name="ZoneTexte 10"/>
          <p:cNvSpPr txBox="1"/>
          <p:nvPr/>
        </p:nvSpPr>
        <p:spPr>
          <a:xfrm>
            <a:off x="184426" y="3435846"/>
            <a:ext cx="3235446" cy="1077218"/>
          </a:xfrm>
          <a:prstGeom prst="rect">
            <a:avLst/>
          </a:prstGeom>
          <a:noFill/>
        </p:spPr>
        <p:txBody>
          <a:bodyPr wrap="square" rtlCol="0">
            <a:spAutoFit/>
          </a:bodyPr>
          <a:lstStyle/>
          <a:p>
            <a:r>
              <a:rPr lang="fr-FR" sz="1600" dirty="0">
                <a:solidFill>
                  <a:schemeClr val="bg1"/>
                </a:solidFill>
              </a:rPr>
              <a:t>Parmi les étapes les plus importantes, c’est le choix du paire de clés avec lequel vous allez accéder à votre instance.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4"/>
                                        </p:tgtEl>
                                        <p:attrNameLst>
                                          <p:attrName>style.visibility</p:attrName>
                                        </p:attrNameLst>
                                      </p:cBhvr>
                                      <p:to>
                                        <p:strVal val="visible"/>
                                      </p:to>
                                    </p:set>
                                    <p:anim calcmode="lin" valueType="num">
                                      <p:cBhvr additive="base">
                                        <p:cTn id="7" dur="500" fill="hold"/>
                                        <p:tgtEl>
                                          <p:spTgt spid="2097174"/>
                                        </p:tgtEl>
                                        <p:attrNameLst>
                                          <p:attrName>ppt_x</p:attrName>
                                        </p:attrNameLst>
                                      </p:cBhvr>
                                      <p:tavLst>
                                        <p:tav tm="0">
                                          <p:val>
                                            <p:strVal val="#ppt_x"/>
                                          </p:val>
                                        </p:tav>
                                        <p:tav tm="100000">
                                          <p:val>
                                            <p:strVal val="#ppt_x"/>
                                          </p:val>
                                        </p:tav>
                                      </p:tavLst>
                                    </p:anim>
                                    <p:anim calcmode="lin" valueType="num">
                                      <p:cBhvr additive="base">
                                        <p:cTn id="8" dur="500" fill="hold"/>
                                        <p:tgtEl>
                                          <p:spTgt spid="20971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693"/>
                                        </p:tgtEl>
                                        <p:attrNameLst>
                                          <p:attrName>style.visibility</p:attrName>
                                        </p:attrNameLst>
                                      </p:cBhvr>
                                      <p:to>
                                        <p:strVal val="visible"/>
                                      </p:to>
                                    </p:set>
                                    <p:anim calcmode="lin" valueType="num">
                                      <p:cBhvr additive="base">
                                        <p:cTn id="11" dur="500" fill="hold"/>
                                        <p:tgtEl>
                                          <p:spTgt spid="1048693"/>
                                        </p:tgtEl>
                                        <p:attrNameLst>
                                          <p:attrName>ppt_x</p:attrName>
                                        </p:attrNameLst>
                                      </p:cBhvr>
                                      <p:tavLst>
                                        <p:tav tm="0">
                                          <p:val>
                                            <p:strVal val="#ppt_x"/>
                                          </p:val>
                                        </p:tav>
                                        <p:tav tm="100000">
                                          <p:val>
                                            <p:strVal val="#ppt_x"/>
                                          </p:val>
                                        </p:tav>
                                      </p:tavLst>
                                    </p:anim>
                                    <p:anim calcmode="lin" valueType="num">
                                      <p:cBhvr additive="base">
                                        <p:cTn id="12" dur="500" fill="hold"/>
                                        <p:tgtEl>
                                          <p:spTgt spid="10486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97175"/>
                                        </p:tgtEl>
                                        <p:attrNameLst>
                                          <p:attrName>style.visibility</p:attrName>
                                        </p:attrNameLst>
                                      </p:cBhvr>
                                      <p:to>
                                        <p:strVal val="visible"/>
                                      </p:to>
                                    </p:set>
                                    <p:anim calcmode="lin" valueType="num">
                                      <p:cBhvr additive="base">
                                        <p:cTn id="17" dur="500" fill="hold"/>
                                        <p:tgtEl>
                                          <p:spTgt spid="2097175"/>
                                        </p:tgtEl>
                                        <p:attrNameLst>
                                          <p:attrName>ppt_x</p:attrName>
                                        </p:attrNameLst>
                                      </p:cBhvr>
                                      <p:tavLst>
                                        <p:tav tm="0">
                                          <p:val>
                                            <p:strVal val="#ppt_x"/>
                                          </p:val>
                                        </p:tav>
                                        <p:tav tm="100000">
                                          <p:val>
                                            <p:strVal val="#ppt_x"/>
                                          </p:val>
                                        </p:tav>
                                      </p:tavLst>
                                    </p:anim>
                                    <p:anim calcmode="lin" valueType="num">
                                      <p:cBhvr additive="base">
                                        <p:cTn id="18" dur="500" fill="hold"/>
                                        <p:tgtEl>
                                          <p:spTgt spid="209717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694"/>
                                        </p:tgtEl>
                                        <p:attrNameLst>
                                          <p:attrName>style.visibility</p:attrName>
                                        </p:attrNameLst>
                                      </p:cBhvr>
                                      <p:to>
                                        <p:strVal val="visible"/>
                                      </p:to>
                                    </p:set>
                                    <p:anim calcmode="lin" valueType="num">
                                      <p:cBhvr additive="base">
                                        <p:cTn id="21" dur="500" fill="hold"/>
                                        <p:tgtEl>
                                          <p:spTgt spid="1048694"/>
                                        </p:tgtEl>
                                        <p:attrNameLst>
                                          <p:attrName>ppt_x</p:attrName>
                                        </p:attrNameLst>
                                      </p:cBhvr>
                                      <p:tavLst>
                                        <p:tav tm="0">
                                          <p:val>
                                            <p:strVal val="#ppt_x"/>
                                          </p:val>
                                        </p:tav>
                                        <p:tav tm="100000">
                                          <p:val>
                                            <p:strVal val="#ppt_x"/>
                                          </p:val>
                                        </p:tav>
                                      </p:tavLst>
                                    </p:anim>
                                    <p:anim calcmode="lin" valueType="num">
                                      <p:cBhvr additive="base">
                                        <p:cTn id="22" dur="500" fill="hold"/>
                                        <p:tgtEl>
                                          <p:spTgt spid="10486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3" grpId="0"/>
      <p:bldP spid="10486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3" name="Title 2"/>
          <p:cNvSpPr txBox="1"/>
          <p:nvPr/>
        </p:nvSpPr>
        <p:spPr>
          <a:xfrm>
            <a:off x="4387220" y="350987"/>
            <a:ext cx="1403648"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Plan</a:t>
            </a:r>
          </a:p>
        </p:txBody>
      </p:sp>
      <p:grpSp>
        <p:nvGrpSpPr>
          <p:cNvPr id="75" name="Group 11"/>
          <p:cNvGrpSpPr/>
          <p:nvPr/>
        </p:nvGrpSpPr>
        <p:grpSpPr>
          <a:xfrm>
            <a:off x="3480374" y="1203598"/>
            <a:ext cx="5328592" cy="755937"/>
            <a:chOff x="3414539" y="1203598"/>
            <a:chExt cx="5328592" cy="755937"/>
          </a:xfrm>
        </p:grpSpPr>
        <p:grpSp>
          <p:nvGrpSpPr>
            <p:cNvPr id="76" name="Group 12"/>
            <p:cNvGrpSpPr/>
            <p:nvPr/>
          </p:nvGrpSpPr>
          <p:grpSpPr>
            <a:xfrm>
              <a:off x="3414539" y="1203598"/>
              <a:ext cx="3816400" cy="576064"/>
              <a:chOff x="4572000" y="1743933"/>
              <a:chExt cx="3816400" cy="576064"/>
            </a:xfrm>
            <a:solidFill>
              <a:srgbClr val="FFC000"/>
            </a:solidFill>
          </p:grpSpPr>
          <p:sp>
            <p:nvSpPr>
              <p:cNvPr id="104858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8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4858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77" name="Group 10"/>
            <p:cNvGrpSpPr/>
            <p:nvPr/>
          </p:nvGrpSpPr>
          <p:grpSpPr>
            <a:xfrm>
              <a:off x="4314639" y="1383471"/>
              <a:ext cx="4428492" cy="576064"/>
              <a:chOff x="4572000" y="1743934"/>
              <a:chExt cx="4428492" cy="576064"/>
            </a:xfrm>
            <a:solidFill>
              <a:schemeClr val="bg1">
                <a:lumMod val="95000"/>
              </a:schemeClr>
            </a:solidFill>
          </p:grpSpPr>
          <p:sp>
            <p:nvSpPr>
              <p:cNvPr id="1048587"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88"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78" name="Group 17"/>
          <p:cNvGrpSpPr/>
          <p:nvPr/>
        </p:nvGrpSpPr>
        <p:grpSpPr>
          <a:xfrm>
            <a:off x="3122111" y="2111871"/>
            <a:ext cx="5328592" cy="755937"/>
            <a:chOff x="3414539" y="1203598"/>
            <a:chExt cx="5328592" cy="755937"/>
          </a:xfrm>
        </p:grpSpPr>
        <p:grpSp>
          <p:nvGrpSpPr>
            <p:cNvPr id="79" name="Group 18"/>
            <p:cNvGrpSpPr/>
            <p:nvPr/>
          </p:nvGrpSpPr>
          <p:grpSpPr>
            <a:xfrm>
              <a:off x="3414539" y="1203598"/>
              <a:ext cx="3816400" cy="576064"/>
              <a:chOff x="4572000" y="1743933"/>
              <a:chExt cx="3816400" cy="576064"/>
            </a:xfrm>
            <a:solidFill>
              <a:srgbClr val="FFC000"/>
            </a:solidFill>
          </p:grpSpPr>
          <p:sp>
            <p:nvSpPr>
              <p:cNvPr id="1048589"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90"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91"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0" name="Group 19"/>
            <p:cNvGrpSpPr/>
            <p:nvPr/>
          </p:nvGrpSpPr>
          <p:grpSpPr>
            <a:xfrm>
              <a:off x="4314639" y="1383471"/>
              <a:ext cx="4428492" cy="576064"/>
              <a:chOff x="4572000" y="1743934"/>
              <a:chExt cx="4428492" cy="576064"/>
            </a:xfrm>
            <a:solidFill>
              <a:schemeClr val="bg1">
                <a:lumMod val="95000"/>
              </a:schemeClr>
            </a:solidFill>
          </p:grpSpPr>
          <p:sp>
            <p:nvSpPr>
              <p:cNvPr id="1048592"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93"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81" name="Group 25"/>
          <p:cNvGrpSpPr/>
          <p:nvPr/>
        </p:nvGrpSpPr>
        <p:grpSpPr>
          <a:xfrm>
            <a:off x="2763849" y="3020144"/>
            <a:ext cx="5328592" cy="755937"/>
            <a:chOff x="3414539" y="1203598"/>
            <a:chExt cx="5328592" cy="755937"/>
          </a:xfrm>
        </p:grpSpPr>
        <p:grpSp>
          <p:nvGrpSpPr>
            <p:cNvPr id="82" name="Group 26"/>
            <p:cNvGrpSpPr/>
            <p:nvPr/>
          </p:nvGrpSpPr>
          <p:grpSpPr>
            <a:xfrm>
              <a:off x="3414539" y="1203598"/>
              <a:ext cx="3816400" cy="576064"/>
              <a:chOff x="4572000" y="1743933"/>
              <a:chExt cx="3816400" cy="576064"/>
            </a:xfrm>
            <a:solidFill>
              <a:srgbClr val="FFC000"/>
            </a:solidFill>
          </p:grpSpPr>
          <p:sp>
            <p:nvSpPr>
              <p:cNvPr id="1048594"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95"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048596"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3" name="Group 27"/>
            <p:cNvGrpSpPr/>
            <p:nvPr/>
          </p:nvGrpSpPr>
          <p:grpSpPr>
            <a:xfrm>
              <a:off x="4314639" y="1383471"/>
              <a:ext cx="4428492" cy="576064"/>
              <a:chOff x="4572000" y="1743934"/>
              <a:chExt cx="4428492" cy="576064"/>
            </a:xfrm>
            <a:solidFill>
              <a:schemeClr val="bg1">
                <a:lumMod val="95000"/>
              </a:schemeClr>
            </a:solidFill>
          </p:grpSpPr>
          <p:sp>
            <p:nvSpPr>
              <p:cNvPr id="1048597"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598"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84" name="Group 33"/>
          <p:cNvGrpSpPr/>
          <p:nvPr/>
        </p:nvGrpSpPr>
        <p:grpSpPr>
          <a:xfrm>
            <a:off x="2405587" y="3928417"/>
            <a:ext cx="5328592" cy="755937"/>
            <a:chOff x="3414539" y="1203598"/>
            <a:chExt cx="5328592" cy="755937"/>
          </a:xfrm>
        </p:grpSpPr>
        <p:grpSp>
          <p:nvGrpSpPr>
            <p:cNvPr id="85" name="Group 34"/>
            <p:cNvGrpSpPr/>
            <p:nvPr/>
          </p:nvGrpSpPr>
          <p:grpSpPr>
            <a:xfrm>
              <a:off x="3414539" y="1203598"/>
              <a:ext cx="3816400" cy="576064"/>
              <a:chOff x="4572000" y="1743933"/>
              <a:chExt cx="3816400" cy="576064"/>
            </a:xfrm>
            <a:solidFill>
              <a:srgbClr val="FFC000"/>
            </a:solidFill>
          </p:grpSpPr>
          <p:sp>
            <p:nvSpPr>
              <p:cNvPr id="104859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60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60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86" name="Group 35"/>
            <p:cNvGrpSpPr/>
            <p:nvPr/>
          </p:nvGrpSpPr>
          <p:grpSpPr>
            <a:xfrm>
              <a:off x="4314639" y="1383471"/>
              <a:ext cx="4428492" cy="576064"/>
              <a:chOff x="4572000" y="1743934"/>
              <a:chExt cx="4428492" cy="576064"/>
            </a:xfrm>
            <a:solidFill>
              <a:schemeClr val="bg1">
                <a:lumMod val="95000"/>
              </a:schemeClr>
            </a:solidFill>
          </p:grpSpPr>
          <p:sp>
            <p:nvSpPr>
              <p:cNvPr id="1048602"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48603"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1048604" name="TextBox 41"/>
          <p:cNvSpPr txBox="1"/>
          <p:nvPr/>
        </p:nvSpPr>
        <p:spPr>
          <a:xfrm>
            <a:off x="3695748" y="1260765"/>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1048605" name="TextBox 42"/>
          <p:cNvSpPr txBox="1"/>
          <p:nvPr/>
        </p:nvSpPr>
        <p:spPr>
          <a:xfrm>
            <a:off x="3342756" y="2169038"/>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1048606" name="TextBox 43"/>
          <p:cNvSpPr txBox="1"/>
          <p:nvPr/>
        </p:nvSpPr>
        <p:spPr>
          <a:xfrm>
            <a:off x="2989765" y="3077311"/>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1048607" name="TextBox 44"/>
          <p:cNvSpPr txBox="1"/>
          <p:nvPr/>
        </p:nvSpPr>
        <p:spPr>
          <a:xfrm>
            <a:off x="2636774" y="3985584"/>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sp>
        <p:nvSpPr>
          <p:cNvPr id="1048608" name="TextBox 46"/>
          <p:cNvSpPr txBox="1"/>
          <p:nvPr/>
        </p:nvSpPr>
        <p:spPr>
          <a:xfrm>
            <a:off x="4649127" y="1491597"/>
            <a:ext cx="2905226"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Les services AWS pour le Big Data</a:t>
            </a:r>
            <a:endParaRPr lang="ko-KR" altLang="en-US" sz="1200" b="1" dirty="0">
              <a:solidFill>
                <a:schemeClr val="tx1">
                  <a:lumMod val="75000"/>
                  <a:lumOff val="25000"/>
                </a:schemeClr>
              </a:solidFill>
              <a:cs typeface="Arial" pitchFamily="34" charset="0"/>
            </a:endParaRPr>
          </a:p>
        </p:txBody>
      </p:sp>
      <p:sp>
        <p:nvSpPr>
          <p:cNvPr id="1048609" name="TextBox 50"/>
          <p:cNvSpPr txBox="1"/>
          <p:nvPr/>
        </p:nvSpPr>
        <p:spPr>
          <a:xfrm>
            <a:off x="4238211" y="2427440"/>
            <a:ext cx="2974967" cy="276999"/>
          </a:xfrm>
          <a:prstGeom prst="rect">
            <a:avLst/>
          </a:prstGeom>
          <a:noFill/>
        </p:spPr>
        <p:txBody>
          <a:bodyPr wrap="square" rtlCol="0">
            <a:spAutoFit/>
          </a:bodyPr>
          <a:lstStyle/>
          <a:p>
            <a:r>
              <a:rPr lang="fr-FR" altLang="ko-KR" sz="1200" b="1" dirty="0">
                <a:solidFill>
                  <a:schemeClr val="tx1">
                    <a:lumMod val="75000"/>
                    <a:lumOff val="25000"/>
                  </a:schemeClr>
                </a:solidFill>
                <a:cs typeface="Arial" pitchFamily="34" charset="0"/>
              </a:rPr>
              <a:t>Stockage de données sur S3</a:t>
            </a:r>
            <a:endParaRPr lang="ko-KR" altLang="en-US" sz="1200" b="1" dirty="0">
              <a:solidFill>
                <a:schemeClr val="tx1">
                  <a:lumMod val="75000"/>
                  <a:lumOff val="25000"/>
                </a:schemeClr>
              </a:solidFill>
              <a:cs typeface="Arial" pitchFamily="34" charset="0"/>
            </a:endParaRPr>
          </a:p>
        </p:txBody>
      </p:sp>
      <p:sp>
        <p:nvSpPr>
          <p:cNvPr id="1048610" name="TextBox 53"/>
          <p:cNvSpPr txBox="1"/>
          <p:nvPr/>
        </p:nvSpPr>
        <p:spPr>
          <a:xfrm>
            <a:off x="3945606" y="3272284"/>
            <a:ext cx="3638105" cy="461665"/>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Déploiement d’un cluster des applications sur AWS (EC2) </a:t>
            </a:r>
            <a:endParaRPr lang="ko-KR" altLang="en-US" sz="1200" b="1" dirty="0">
              <a:solidFill>
                <a:schemeClr val="tx1">
                  <a:lumMod val="75000"/>
                  <a:lumOff val="25000"/>
                </a:schemeClr>
              </a:solidFill>
              <a:cs typeface="Arial" pitchFamily="34" charset="0"/>
            </a:endParaRPr>
          </a:p>
        </p:txBody>
      </p:sp>
      <p:sp>
        <p:nvSpPr>
          <p:cNvPr id="1048611" name="TextBox 56"/>
          <p:cNvSpPr txBox="1"/>
          <p:nvPr/>
        </p:nvSpPr>
        <p:spPr>
          <a:xfrm>
            <a:off x="3521687" y="4257790"/>
            <a:ext cx="3050125"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Traitement de </a:t>
            </a:r>
            <a:r>
              <a:rPr lang="en-US" altLang="ko-KR" sz="1200" b="1" dirty="0" err="1">
                <a:solidFill>
                  <a:schemeClr val="tx1">
                    <a:lumMod val="75000"/>
                    <a:lumOff val="25000"/>
                  </a:schemeClr>
                </a:solidFill>
                <a:cs typeface="Arial" pitchFamily="34" charset="0"/>
              </a:rPr>
              <a:t>données</a:t>
            </a:r>
            <a:r>
              <a:rPr lang="en-US" altLang="ko-KR" sz="1200" b="1" dirty="0">
                <a:solidFill>
                  <a:schemeClr val="tx1">
                    <a:lumMod val="75000"/>
                    <a:lumOff val="25000"/>
                  </a:schemeClr>
                </a:solidFill>
                <a:cs typeface="Arial" pitchFamily="34" charset="0"/>
              </a:rPr>
              <a:t> sur AWS (EMR)</a:t>
            </a:r>
            <a:endParaRPr lang="ko-KR" altLang="en-US" sz="1200" b="1" dirty="0">
              <a:solidFill>
                <a:schemeClr val="tx1">
                  <a:lumMod val="75000"/>
                  <a:lumOff val="25000"/>
                </a:schemeClr>
              </a:solidFill>
              <a:cs typeface="Arial" pitchFamily="34" charset="0"/>
            </a:endParaRPr>
          </a:p>
        </p:txBody>
      </p:sp>
      <p:sp>
        <p:nvSpPr>
          <p:cNvPr id="1048612" name="Block Arc 14"/>
          <p:cNvSpPr/>
          <p:nvPr/>
        </p:nvSpPr>
        <p:spPr>
          <a:xfrm rot="16200000">
            <a:off x="8280667" y="1501355"/>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48613" name="Oval 21"/>
          <p:cNvSpPr>
            <a:spLocks noChangeAspect="1"/>
          </p:cNvSpPr>
          <p:nvPr/>
        </p:nvSpPr>
        <p:spPr>
          <a:xfrm>
            <a:off x="7220380" y="4216416"/>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48614" name="Oval 21"/>
          <p:cNvSpPr>
            <a:spLocks noChangeAspect="1"/>
          </p:cNvSpPr>
          <p:nvPr/>
        </p:nvSpPr>
        <p:spPr>
          <a:xfrm>
            <a:off x="7945662" y="2437441"/>
            <a:ext cx="334893" cy="33769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48615" name="Block Arc 14"/>
          <p:cNvSpPr/>
          <p:nvPr/>
        </p:nvSpPr>
        <p:spPr>
          <a:xfrm rot="16200000">
            <a:off x="7635222" y="3290974"/>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696" name="Espace réservé du texte 2"/>
          <p:cNvSpPr>
            <a:spLocks noGrp="1"/>
          </p:cNvSpPr>
          <p:nvPr>
            <p:ph type="body" sz="quarter" idx="11"/>
          </p:nvPr>
        </p:nvSpPr>
        <p:spPr/>
        <p:txBody>
          <a:bodyPr/>
          <a:lstStyle/>
          <a:p>
            <a:r>
              <a:rPr lang="fr-FR" dirty="0"/>
              <a:t>Application</a:t>
            </a:r>
          </a:p>
        </p:txBody>
      </p:sp>
      <p:pic>
        <p:nvPicPr>
          <p:cNvPr id="2097176" name="Image 5"/>
          <p:cNvPicPr>
            <a:picLocks noChangeAspect="1"/>
          </p:cNvPicPr>
          <p:nvPr/>
        </p:nvPicPr>
        <p:blipFill rotWithShape="1">
          <a:blip r:embed="rId2"/>
          <a:srcRect l="5875" t="7683" r="36349" b="49399"/>
          <a:stretch>
            <a:fillRect/>
          </a:stretch>
        </p:blipFill>
        <p:spPr>
          <a:xfrm>
            <a:off x="4031940" y="1008840"/>
            <a:ext cx="4248472" cy="1470640"/>
          </a:xfrm>
          <a:prstGeom prst="rect">
            <a:avLst/>
          </a:prstGeom>
        </p:spPr>
      </p:pic>
      <p:pic>
        <p:nvPicPr>
          <p:cNvPr id="2097177" name="Image 9"/>
          <p:cNvPicPr>
            <a:picLocks noChangeAspect="1"/>
          </p:cNvPicPr>
          <p:nvPr/>
        </p:nvPicPr>
        <p:blipFill rotWithShape="1">
          <a:blip r:embed="rId3"/>
          <a:srcRect l="6689" t="23052" r="36612" b="17999"/>
          <a:stretch>
            <a:fillRect/>
          </a:stretch>
        </p:blipFill>
        <p:spPr>
          <a:xfrm>
            <a:off x="3635896" y="2511794"/>
            <a:ext cx="5184576" cy="2520280"/>
          </a:xfrm>
          <a:prstGeom prst="rect">
            <a:avLst/>
          </a:prstGeom>
        </p:spPr>
      </p:pic>
      <p:sp>
        <p:nvSpPr>
          <p:cNvPr id="1048697" name="ZoneTexte 6"/>
          <p:cNvSpPr txBox="1"/>
          <p:nvPr/>
        </p:nvSpPr>
        <p:spPr>
          <a:xfrm>
            <a:off x="0" y="1275606"/>
            <a:ext cx="3923928" cy="338554"/>
          </a:xfrm>
          <a:prstGeom prst="rect">
            <a:avLst/>
          </a:prstGeom>
          <a:noFill/>
        </p:spPr>
        <p:txBody>
          <a:bodyPr wrap="square" rtlCol="0">
            <a:spAutoFit/>
          </a:bodyPr>
          <a:lstStyle/>
          <a:p>
            <a:r>
              <a:rPr lang="fr-FR" sz="1600" dirty="0">
                <a:solidFill>
                  <a:schemeClr val="bg1"/>
                </a:solidFill>
              </a:rPr>
              <a:t>La configuration des paramètres réseaux</a:t>
            </a:r>
          </a:p>
        </p:txBody>
      </p:sp>
      <p:sp>
        <p:nvSpPr>
          <p:cNvPr id="1048698" name="ZoneTexte 11"/>
          <p:cNvSpPr txBox="1"/>
          <p:nvPr/>
        </p:nvSpPr>
        <p:spPr>
          <a:xfrm>
            <a:off x="107504" y="2859782"/>
            <a:ext cx="3240360" cy="1077218"/>
          </a:xfrm>
          <a:prstGeom prst="rect">
            <a:avLst/>
          </a:prstGeom>
          <a:noFill/>
        </p:spPr>
        <p:txBody>
          <a:bodyPr wrap="square" rtlCol="0">
            <a:spAutoFit/>
          </a:bodyPr>
          <a:lstStyle/>
          <a:p>
            <a:r>
              <a:rPr lang="fr-FR" sz="1600" dirty="0">
                <a:solidFill>
                  <a:schemeClr val="bg1"/>
                </a:solidFill>
              </a:rPr>
              <a:t>L’autorisation du trafic souhaité. Dans notre cas nous allons choisir le trafic SSH depuis l’adresse IP de notre machine </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97"/>
                                        </p:tgtEl>
                                        <p:attrNameLst>
                                          <p:attrName>style.visibility</p:attrName>
                                        </p:attrNameLst>
                                      </p:cBhvr>
                                      <p:to>
                                        <p:strVal val="visible"/>
                                      </p:to>
                                    </p:set>
                                    <p:anim calcmode="lin" valueType="num">
                                      <p:cBhvr additive="base">
                                        <p:cTn id="7" dur="500" fill="hold"/>
                                        <p:tgtEl>
                                          <p:spTgt spid="1048697"/>
                                        </p:tgtEl>
                                        <p:attrNameLst>
                                          <p:attrName>ppt_x</p:attrName>
                                        </p:attrNameLst>
                                      </p:cBhvr>
                                      <p:tavLst>
                                        <p:tav tm="0">
                                          <p:val>
                                            <p:strVal val="#ppt_x"/>
                                          </p:val>
                                        </p:tav>
                                        <p:tav tm="100000">
                                          <p:val>
                                            <p:strVal val="#ppt_x"/>
                                          </p:val>
                                        </p:tav>
                                      </p:tavLst>
                                    </p:anim>
                                    <p:anim calcmode="lin" valueType="num">
                                      <p:cBhvr additive="base">
                                        <p:cTn id="8" dur="500" fill="hold"/>
                                        <p:tgtEl>
                                          <p:spTgt spid="104869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97176"/>
                                        </p:tgtEl>
                                        <p:attrNameLst>
                                          <p:attrName>style.visibility</p:attrName>
                                        </p:attrNameLst>
                                      </p:cBhvr>
                                      <p:to>
                                        <p:strVal val="visible"/>
                                      </p:to>
                                    </p:set>
                                    <p:anim calcmode="lin" valueType="num">
                                      <p:cBhvr additive="base">
                                        <p:cTn id="11" dur="500" fill="hold"/>
                                        <p:tgtEl>
                                          <p:spTgt spid="2097176"/>
                                        </p:tgtEl>
                                        <p:attrNameLst>
                                          <p:attrName>ppt_x</p:attrName>
                                        </p:attrNameLst>
                                      </p:cBhvr>
                                      <p:tavLst>
                                        <p:tav tm="0">
                                          <p:val>
                                            <p:strVal val="#ppt_x"/>
                                          </p:val>
                                        </p:tav>
                                        <p:tav tm="100000">
                                          <p:val>
                                            <p:strVal val="#ppt_x"/>
                                          </p:val>
                                        </p:tav>
                                      </p:tavLst>
                                    </p:anim>
                                    <p:anim calcmode="lin" valueType="num">
                                      <p:cBhvr additive="base">
                                        <p:cTn id="12" dur="500" fill="hold"/>
                                        <p:tgtEl>
                                          <p:spTgt spid="209717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97177"/>
                                        </p:tgtEl>
                                        <p:attrNameLst>
                                          <p:attrName>style.visibility</p:attrName>
                                        </p:attrNameLst>
                                      </p:cBhvr>
                                      <p:to>
                                        <p:strVal val="visible"/>
                                      </p:to>
                                    </p:set>
                                    <p:anim calcmode="lin" valueType="num">
                                      <p:cBhvr additive="base">
                                        <p:cTn id="17" dur="500" fill="hold"/>
                                        <p:tgtEl>
                                          <p:spTgt spid="2097177"/>
                                        </p:tgtEl>
                                        <p:attrNameLst>
                                          <p:attrName>ppt_x</p:attrName>
                                        </p:attrNameLst>
                                      </p:cBhvr>
                                      <p:tavLst>
                                        <p:tav tm="0">
                                          <p:val>
                                            <p:strVal val="#ppt_x"/>
                                          </p:val>
                                        </p:tav>
                                        <p:tav tm="100000">
                                          <p:val>
                                            <p:strVal val="#ppt_x"/>
                                          </p:val>
                                        </p:tav>
                                      </p:tavLst>
                                    </p:anim>
                                    <p:anim calcmode="lin" valueType="num">
                                      <p:cBhvr additive="base">
                                        <p:cTn id="18" dur="500" fill="hold"/>
                                        <p:tgtEl>
                                          <p:spTgt spid="209717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48698"/>
                                        </p:tgtEl>
                                        <p:attrNameLst>
                                          <p:attrName>style.visibility</p:attrName>
                                        </p:attrNameLst>
                                      </p:cBhvr>
                                      <p:to>
                                        <p:strVal val="visible"/>
                                      </p:to>
                                    </p:set>
                                    <p:anim calcmode="lin" valueType="num">
                                      <p:cBhvr additive="base">
                                        <p:cTn id="21" dur="500" fill="hold"/>
                                        <p:tgtEl>
                                          <p:spTgt spid="1048698"/>
                                        </p:tgtEl>
                                        <p:attrNameLst>
                                          <p:attrName>ppt_x</p:attrName>
                                        </p:attrNameLst>
                                      </p:cBhvr>
                                      <p:tavLst>
                                        <p:tav tm="0">
                                          <p:val>
                                            <p:strVal val="#ppt_x"/>
                                          </p:val>
                                        </p:tav>
                                        <p:tav tm="100000">
                                          <p:val>
                                            <p:strVal val="#ppt_x"/>
                                          </p:val>
                                        </p:tav>
                                      </p:tavLst>
                                    </p:anim>
                                    <p:anim calcmode="lin" valueType="num">
                                      <p:cBhvr additive="base">
                                        <p:cTn id="22" dur="500" fill="hold"/>
                                        <p:tgtEl>
                                          <p:spTgt spid="10486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7" grpId="0"/>
      <p:bldP spid="104869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Espace réservé du texte 1"/>
          <p:cNvSpPr>
            <a:spLocks noGrp="1"/>
          </p:cNvSpPr>
          <p:nvPr>
            <p:ph type="body" sz="quarter" idx="10"/>
          </p:nvPr>
        </p:nvSpPr>
        <p:spPr>
          <a:xfrm>
            <a:off x="0" y="153958"/>
            <a:ext cx="9144000" cy="576064"/>
          </a:xfrm>
        </p:spPr>
        <p:txBody>
          <a:bodyPr/>
          <a:lstStyle/>
          <a:p>
            <a:r>
              <a:rPr lang="fr-FR" dirty="0"/>
              <a:t>Création d’une instante EC2</a:t>
            </a:r>
          </a:p>
        </p:txBody>
      </p:sp>
      <p:sp>
        <p:nvSpPr>
          <p:cNvPr id="1048700" name="Espace réservé du texte 2"/>
          <p:cNvSpPr>
            <a:spLocks noGrp="1"/>
          </p:cNvSpPr>
          <p:nvPr>
            <p:ph type="body" sz="quarter" idx="11"/>
          </p:nvPr>
        </p:nvSpPr>
        <p:spPr/>
        <p:txBody>
          <a:bodyPr/>
          <a:lstStyle/>
          <a:p>
            <a:r>
              <a:rPr lang="fr-FR" dirty="0"/>
              <a:t>Application</a:t>
            </a:r>
          </a:p>
        </p:txBody>
      </p:sp>
      <p:pic>
        <p:nvPicPr>
          <p:cNvPr id="2097178" name="Image 7"/>
          <p:cNvPicPr>
            <a:picLocks noChangeAspect="1"/>
          </p:cNvPicPr>
          <p:nvPr/>
        </p:nvPicPr>
        <p:blipFill>
          <a:blip r:embed="rId2"/>
          <a:stretch>
            <a:fillRect/>
          </a:stretch>
        </p:blipFill>
        <p:spPr>
          <a:xfrm>
            <a:off x="2123728" y="1290703"/>
            <a:ext cx="6911752" cy="3175086"/>
          </a:xfrm>
          <a:prstGeom prst="rect">
            <a:avLst/>
          </a:prstGeom>
        </p:spPr>
      </p:pic>
      <p:sp>
        <p:nvSpPr>
          <p:cNvPr id="1048701" name="ZoneTexte 10"/>
          <p:cNvSpPr txBox="1"/>
          <p:nvPr/>
        </p:nvSpPr>
        <p:spPr>
          <a:xfrm>
            <a:off x="102878" y="1533158"/>
            <a:ext cx="2015208" cy="1297940"/>
          </a:xfrm>
          <a:prstGeom prst="rect">
            <a:avLst/>
          </a:prstGeom>
          <a:noFill/>
        </p:spPr>
        <p:txBody>
          <a:bodyPr wrap="square" rtlCol="0">
            <a:spAutoFit/>
          </a:bodyPr>
          <a:lstStyle/>
          <a:p>
            <a:r>
              <a:rPr lang="fr-FR" sz="1600" dirty="0">
                <a:solidFill>
                  <a:schemeClr val="bg1"/>
                </a:solidFill>
              </a:rPr>
              <a:t>Enfin, vous configurez le stockage de votre instance et vous la lancez.</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8"/>
                                        </p:tgtEl>
                                        <p:attrNameLst>
                                          <p:attrName>style.visibility</p:attrName>
                                        </p:attrNameLst>
                                      </p:cBhvr>
                                      <p:to>
                                        <p:strVal val="visible"/>
                                      </p:to>
                                    </p:set>
                                    <p:anim calcmode="lin" valueType="num">
                                      <p:cBhvr additive="base">
                                        <p:cTn id="7" dur="500" fill="hold"/>
                                        <p:tgtEl>
                                          <p:spTgt spid="2097178"/>
                                        </p:tgtEl>
                                        <p:attrNameLst>
                                          <p:attrName>ppt_x</p:attrName>
                                        </p:attrNameLst>
                                      </p:cBhvr>
                                      <p:tavLst>
                                        <p:tav tm="0">
                                          <p:val>
                                            <p:strVal val="#ppt_x"/>
                                          </p:val>
                                        </p:tav>
                                        <p:tav tm="100000">
                                          <p:val>
                                            <p:strVal val="#ppt_x"/>
                                          </p:val>
                                        </p:tav>
                                      </p:tavLst>
                                    </p:anim>
                                    <p:anim calcmode="lin" valueType="num">
                                      <p:cBhvr additive="base">
                                        <p:cTn id="8" dur="500" fill="hold"/>
                                        <p:tgtEl>
                                          <p:spTgt spid="209717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01"/>
                                        </p:tgtEl>
                                        <p:attrNameLst>
                                          <p:attrName>style.visibility</p:attrName>
                                        </p:attrNameLst>
                                      </p:cBhvr>
                                      <p:to>
                                        <p:strVal val="visible"/>
                                      </p:to>
                                    </p:set>
                                    <p:anim calcmode="lin" valueType="num">
                                      <p:cBhvr additive="base">
                                        <p:cTn id="11" dur="500" fill="hold"/>
                                        <p:tgtEl>
                                          <p:spTgt spid="1048701"/>
                                        </p:tgtEl>
                                        <p:attrNameLst>
                                          <p:attrName>ppt_x</p:attrName>
                                        </p:attrNameLst>
                                      </p:cBhvr>
                                      <p:tavLst>
                                        <p:tav tm="0">
                                          <p:val>
                                            <p:strVal val="#ppt_x"/>
                                          </p:val>
                                        </p:tav>
                                        <p:tav tm="100000">
                                          <p:val>
                                            <p:strVal val="#ppt_x"/>
                                          </p:val>
                                        </p:tav>
                                      </p:tavLst>
                                    </p:anim>
                                    <p:anim calcmode="lin" valueType="num">
                                      <p:cBhvr additive="base">
                                        <p:cTn id="12" dur="500" fill="hold"/>
                                        <p:tgtEl>
                                          <p:spTgt spid="10487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Espace réservé du texte 1"/>
          <p:cNvSpPr>
            <a:spLocks noGrp="1"/>
          </p:cNvSpPr>
          <p:nvPr>
            <p:ph type="body" sz="quarter" idx="10"/>
          </p:nvPr>
        </p:nvSpPr>
        <p:spPr>
          <a:xfrm>
            <a:off x="0" y="153958"/>
            <a:ext cx="9144000" cy="576064"/>
          </a:xfrm>
        </p:spPr>
        <p:txBody>
          <a:bodyPr/>
          <a:lstStyle/>
          <a:p>
            <a:r>
              <a:rPr lang="fr-FR" dirty="0"/>
              <a:t>Création d’un</a:t>
            </a:r>
            <a:r>
              <a:rPr lang="en-US" dirty="0"/>
              <a:t>e</a:t>
            </a:r>
            <a:r>
              <a:rPr lang="fr-FR" dirty="0"/>
              <a:t> paire de clés</a:t>
            </a:r>
            <a:endParaRPr lang="zh-CN" altLang="en-US"/>
          </a:p>
        </p:txBody>
      </p:sp>
      <p:sp>
        <p:nvSpPr>
          <p:cNvPr id="1048703" name="Espace réservé du texte 2"/>
          <p:cNvSpPr>
            <a:spLocks noGrp="1"/>
          </p:cNvSpPr>
          <p:nvPr>
            <p:ph type="body" sz="quarter" idx="11"/>
          </p:nvPr>
        </p:nvSpPr>
        <p:spPr/>
        <p:txBody>
          <a:bodyPr/>
          <a:lstStyle/>
          <a:p>
            <a:r>
              <a:rPr lang="fr-FR" dirty="0"/>
              <a:t>Application</a:t>
            </a:r>
          </a:p>
        </p:txBody>
      </p:sp>
      <p:pic>
        <p:nvPicPr>
          <p:cNvPr id="2097179" name="Image 14"/>
          <p:cNvPicPr>
            <a:picLocks noChangeAspect="1"/>
          </p:cNvPicPr>
          <p:nvPr/>
        </p:nvPicPr>
        <p:blipFill>
          <a:blip r:embed="rId2"/>
          <a:stretch>
            <a:fillRect/>
          </a:stretch>
        </p:blipFill>
        <p:spPr>
          <a:xfrm>
            <a:off x="1763688" y="1347614"/>
            <a:ext cx="7232263" cy="3327971"/>
          </a:xfrm>
          <a:prstGeom prst="rect">
            <a:avLst/>
          </a:prstGeom>
        </p:spPr>
      </p:pic>
      <p:sp>
        <p:nvSpPr>
          <p:cNvPr id="1048704" name="Rectangle 15"/>
          <p:cNvSpPr/>
          <p:nvPr/>
        </p:nvSpPr>
        <p:spPr>
          <a:xfrm>
            <a:off x="1835696" y="2571750"/>
            <a:ext cx="792088"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39" name="Connecteur droit avec flèche 16"/>
          <p:cNvCxnSpPr>
            <a:cxnSpLocks/>
          </p:cNvCxnSpPr>
          <p:nvPr/>
        </p:nvCxnSpPr>
        <p:spPr>
          <a:xfrm>
            <a:off x="1655676" y="1954158"/>
            <a:ext cx="252028" cy="5455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05" name="ZoneTexte 21"/>
          <p:cNvSpPr txBox="1"/>
          <p:nvPr/>
        </p:nvSpPr>
        <p:spPr>
          <a:xfrm>
            <a:off x="36004" y="1340053"/>
            <a:ext cx="1619672" cy="2021840"/>
          </a:xfrm>
          <a:prstGeom prst="rect">
            <a:avLst/>
          </a:prstGeom>
          <a:noFill/>
        </p:spPr>
        <p:txBody>
          <a:bodyPr wrap="square" rtlCol="0">
            <a:spAutoFit/>
          </a:bodyPr>
          <a:lstStyle/>
          <a:p>
            <a:r>
              <a:rPr lang="fr-FR" sz="1600" dirty="0">
                <a:solidFill>
                  <a:schemeClr val="bg1"/>
                </a:solidFill>
              </a:rPr>
              <a:t>Dans la partie Réseau et sécurité de l’interface du service EC2, vous cliquez sur « Paire de clé »</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79"/>
                                        </p:tgtEl>
                                        <p:attrNameLst>
                                          <p:attrName>style.visibility</p:attrName>
                                        </p:attrNameLst>
                                      </p:cBhvr>
                                      <p:to>
                                        <p:strVal val="visible"/>
                                      </p:to>
                                    </p:set>
                                    <p:anim calcmode="lin" valueType="num">
                                      <p:cBhvr additive="base">
                                        <p:cTn id="7" dur="500" fill="hold"/>
                                        <p:tgtEl>
                                          <p:spTgt spid="2097179"/>
                                        </p:tgtEl>
                                        <p:attrNameLst>
                                          <p:attrName>ppt_x</p:attrName>
                                        </p:attrNameLst>
                                      </p:cBhvr>
                                      <p:tavLst>
                                        <p:tav tm="0">
                                          <p:val>
                                            <p:strVal val="#ppt_x"/>
                                          </p:val>
                                        </p:tav>
                                        <p:tav tm="100000">
                                          <p:val>
                                            <p:strVal val="#ppt_x"/>
                                          </p:val>
                                        </p:tav>
                                      </p:tavLst>
                                    </p:anim>
                                    <p:anim calcmode="lin" valueType="num">
                                      <p:cBhvr additive="base">
                                        <p:cTn id="8" dur="500" fill="hold"/>
                                        <p:tgtEl>
                                          <p:spTgt spid="20971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04"/>
                                        </p:tgtEl>
                                        <p:attrNameLst>
                                          <p:attrName>style.visibility</p:attrName>
                                        </p:attrNameLst>
                                      </p:cBhvr>
                                      <p:to>
                                        <p:strVal val="visible"/>
                                      </p:to>
                                    </p:set>
                                    <p:animEffect transition="in" filter="fade">
                                      <p:cBhvr>
                                        <p:cTn id="13" dur="500"/>
                                        <p:tgtEl>
                                          <p:spTgt spid="104870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4" grpId="0" animBg="1"/>
      <p:bldP spid="104870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6" name="Espace réservé du texte 1"/>
          <p:cNvSpPr>
            <a:spLocks noGrp="1"/>
          </p:cNvSpPr>
          <p:nvPr>
            <p:ph type="body" sz="quarter" idx="10"/>
          </p:nvPr>
        </p:nvSpPr>
        <p:spPr>
          <a:xfrm>
            <a:off x="0" y="153958"/>
            <a:ext cx="9144000" cy="576064"/>
          </a:xfrm>
        </p:spPr>
        <p:txBody>
          <a:bodyPr/>
          <a:lstStyle/>
          <a:p>
            <a:r>
              <a:rPr lang="fr-FR" dirty="0"/>
              <a:t>Création d’un</a:t>
            </a:r>
            <a:r>
              <a:rPr lang="en-US" dirty="0"/>
              <a:t>e</a:t>
            </a:r>
            <a:r>
              <a:rPr lang="fr-FR" dirty="0"/>
              <a:t> paire de clés</a:t>
            </a:r>
            <a:endParaRPr lang="zh-CN" altLang="en-US"/>
          </a:p>
        </p:txBody>
      </p:sp>
      <p:sp>
        <p:nvSpPr>
          <p:cNvPr id="1048707" name="Espace réservé du texte 2"/>
          <p:cNvSpPr>
            <a:spLocks noGrp="1"/>
          </p:cNvSpPr>
          <p:nvPr>
            <p:ph type="body" sz="quarter" idx="11"/>
          </p:nvPr>
        </p:nvSpPr>
        <p:spPr/>
        <p:txBody>
          <a:bodyPr/>
          <a:lstStyle/>
          <a:p>
            <a:r>
              <a:rPr lang="fr-FR" dirty="0"/>
              <a:t>Application</a:t>
            </a:r>
          </a:p>
        </p:txBody>
      </p:sp>
      <p:pic>
        <p:nvPicPr>
          <p:cNvPr id="2097180" name="Image 4"/>
          <p:cNvPicPr>
            <a:picLocks noChangeAspect="1"/>
          </p:cNvPicPr>
          <p:nvPr/>
        </p:nvPicPr>
        <p:blipFill>
          <a:blip r:embed="rId2"/>
          <a:stretch>
            <a:fillRect/>
          </a:stretch>
        </p:blipFill>
        <p:spPr>
          <a:xfrm>
            <a:off x="1835696" y="1347614"/>
            <a:ext cx="7164288" cy="3330274"/>
          </a:xfrm>
          <a:prstGeom prst="rect">
            <a:avLst/>
          </a:prstGeom>
        </p:spPr>
      </p:pic>
      <p:sp>
        <p:nvSpPr>
          <p:cNvPr id="1048708" name="Rectangle 9"/>
          <p:cNvSpPr/>
          <p:nvPr/>
        </p:nvSpPr>
        <p:spPr>
          <a:xfrm>
            <a:off x="7740352" y="1593204"/>
            <a:ext cx="1259632"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0" name="Connecteur droit avec flèche 10"/>
          <p:cNvCxnSpPr>
            <a:cxnSpLocks/>
          </p:cNvCxnSpPr>
          <p:nvPr/>
        </p:nvCxnSpPr>
        <p:spPr>
          <a:xfrm>
            <a:off x="1763688" y="1305172"/>
            <a:ext cx="5904656" cy="2880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09" name="ZoneTexte 11"/>
          <p:cNvSpPr txBox="1"/>
          <p:nvPr/>
        </p:nvSpPr>
        <p:spPr>
          <a:xfrm>
            <a:off x="0" y="987574"/>
            <a:ext cx="1835696" cy="2263140"/>
          </a:xfrm>
          <a:prstGeom prst="rect">
            <a:avLst/>
          </a:prstGeom>
          <a:noFill/>
        </p:spPr>
        <p:txBody>
          <a:bodyPr wrap="square" rtlCol="0">
            <a:spAutoFit/>
          </a:bodyPr>
          <a:lstStyle/>
          <a:p>
            <a:r>
              <a:rPr lang="fr-FR" sz="1600" dirty="0">
                <a:solidFill>
                  <a:schemeClr val="bg1"/>
                </a:solidFill>
              </a:rPr>
              <a:t>Vous aurez cette page contenant les différents paires de clés que vous avez créer. Pour créer un autre, vous cliquez sur ce bouton</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0"/>
                                        </p:tgtEl>
                                        <p:attrNameLst>
                                          <p:attrName>style.visibility</p:attrName>
                                        </p:attrNameLst>
                                      </p:cBhvr>
                                      <p:to>
                                        <p:strVal val="visible"/>
                                      </p:to>
                                    </p:set>
                                    <p:anim calcmode="lin" valueType="num">
                                      <p:cBhvr additive="base">
                                        <p:cTn id="7" dur="500" fill="hold"/>
                                        <p:tgtEl>
                                          <p:spTgt spid="2097180"/>
                                        </p:tgtEl>
                                        <p:attrNameLst>
                                          <p:attrName>ppt_x</p:attrName>
                                        </p:attrNameLst>
                                      </p:cBhvr>
                                      <p:tavLst>
                                        <p:tav tm="0">
                                          <p:val>
                                            <p:strVal val="#ppt_x"/>
                                          </p:val>
                                        </p:tav>
                                        <p:tav tm="100000">
                                          <p:val>
                                            <p:strVal val="#ppt_x"/>
                                          </p:val>
                                        </p:tav>
                                      </p:tavLst>
                                    </p:anim>
                                    <p:anim calcmode="lin" valueType="num">
                                      <p:cBhvr additive="base">
                                        <p:cTn id="8" dur="500" fill="hold"/>
                                        <p:tgtEl>
                                          <p:spTgt spid="209718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08"/>
                                        </p:tgtEl>
                                        <p:attrNameLst>
                                          <p:attrName>style.visibility</p:attrName>
                                        </p:attrNameLst>
                                      </p:cBhvr>
                                      <p:to>
                                        <p:strVal val="visible"/>
                                      </p:to>
                                    </p:set>
                                    <p:animEffect transition="in" filter="fade">
                                      <p:cBhvr>
                                        <p:cTn id="13" dur="500"/>
                                        <p:tgtEl>
                                          <p:spTgt spid="104870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40"/>
                                        </p:tgtEl>
                                        <p:attrNameLst>
                                          <p:attrName>style.visibility</p:attrName>
                                        </p:attrNameLst>
                                      </p:cBhvr>
                                      <p:to>
                                        <p:strVal val="visible"/>
                                      </p:to>
                                    </p:set>
                                    <p:animEffect transition="in" filter="fade">
                                      <p:cBhvr>
                                        <p:cTn id="18" dur="500"/>
                                        <p:tgtEl>
                                          <p:spTgt spid="31457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709"/>
                                        </p:tgtEl>
                                        <p:attrNameLst>
                                          <p:attrName>style.visibility</p:attrName>
                                        </p:attrNameLst>
                                      </p:cBhvr>
                                      <p:to>
                                        <p:strVal val="visible"/>
                                      </p:to>
                                    </p:set>
                                    <p:animEffect transition="in" filter="fade">
                                      <p:cBhvr>
                                        <p:cTn id="21" dur="500"/>
                                        <p:tgtEl>
                                          <p:spTgt spid="1048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8" grpId="0" animBg="1"/>
      <p:bldP spid="104870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0" name="Espace réservé du texte 1"/>
          <p:cNvSpPr>
            <a:spLocks noGrp="1"/>
          </p:cNvSpPr>
          <p:nvPr>
            <p:ph type="body" sz="quarter" idx="10"/>
          </p:nvPr>
        </p:nvSpPr>
        <p:spPr>
          <a:xfrm>
            <a:off x="0" y="153958"/>
            <a:ext cx="9144000" cy="576064"/>
          </a:xfrm>
        </p:spPr>
        <p:txBody>
          <a:bodyPr/>
          <a:lstStyle/>
          <a:p>
            <a:r>
              <a:rPr lang="fr-FR" dirty="0"/>
              <a:t>Création d’un</a:t>
            </a:r>
            <a:r>
              <a:rPr lang="en-US" dirty="0"/>
              <a:t>e</a:t>
            </a:r>
            <a:r>
              <a:rPr lang="fr-FR" dirty="0"/>
              <a:t> paire de clés</a:t>
            </a:r>
            <a:endParaRPr lang="zh-CN" altLang="en-US"/>
          </a:p>
        </p:txBody>
      </p:sp>
      <p:sp>
        <p:nvSpPr>
          <p:cNvPr id="1048711" name="Espace réservé du texte 2"/>
          <p:cNvSpPr>
            <a:spLocks noGrp="1"/>
          </p:cNvSpPr>
          <p:nvPr>
            <p:ph type="body" sz="quarter" idx="11"/>
          </p:nvPr>
        </p:nvSpPr>
        <p:spPr/>
        <p:txBody>
          <a:bodyPr/>
          <a:lstStyle/>
          <a:p>
            <a:r>
              <a:rPr lang="fr-FR" dirty="0"/>
              <a:t>Application</a:t>
            </a:r>
          </a:p>
        </p:txBody>
      </p:sp>
      <p:pic>
        <p:nvPicPr>
          <p:cNvPr id="2097181" name="Image 5"/>
          <p:cNvPicPr>
            <a:picLocks noChangeAspect="1"/>
          </p:cNvPicPr>
          <p:nvPr/>
        </p:nvPicPr>
        <p:blipFill rotWithShape="1">
          <a:blip r:embed="rId2"/>
          <a:srcRect l="5626" r="30454" b="40518"/>
          <a:stretch>
            <a:fillRect/>
          </a:stretch>
        </p:blipFill>
        <p:spPr>
          <a:xfrm>
            <a:off x="3923928" y="1514650"/>
            <a:ext cx="4608512" cy="2114199"/>
          </a:xfrm>
          <a:prstGeom prst="rect">
            <a:avLst/>
          </a:prstGeom>
        </p:spPr>
      </p:pic>
      <p:sp>
        <p:nvSpPr>
          <p:cNvPr id="1048712" name="Rectangle 13"/>
          <p:cNvSpPr/>
          <p:nvPr/>
        </p:nvSpPr>
        <p:spPr>
          <a:xfrm>
            <a:off x="3923928" y="2571750"/>
            <a:ext cx="1008112" cy="36004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1" name="Connecteur droit avec flèche 14"/>
          <p:cNvCxnSpPr>
            <a:cxnSpLocks/>
          </p:cNvCxnSpPr>
          <p:nvPr/>
        </p:nvCxnSpPr>
        <p:spPr>
          <a:xfrm>
            <a:off x="3059832" y="2139702"/>
            <a:ext cx="864096" cy="36004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13" name="ZoneTexte 16"/>
          <p:cNvSpPr txBox="1"/>
          <p:nvPr/>
        </p:nvSpPr>
        <p:spPr>
          <a:xfrm>
            <a:off x="179512" y="1422524"/>
            <a:ext cx="2988332" cy="830997"/>
          </a:xfrm>
          <a:prstGeom prst="rect">
            <a:avLst/>
          </a:prstGeom>
          <a:noFill/>
        </p:spPr>
        <p:txBody>
          <a:bodyPr wrap="square" rtlCol="0">
            <a:spAutoFit/>
          </a:bodyPr>
          <a:lstStyle/>
          <a:p>
            <a:r>
              <a:rPr lang="fr-FR" sz="1600" dirty="0">
                <a:solidFill>
                  <a:schemeClr val="bg1"/>
                </a:solidFill>
              </a:rPr>
              <a:t>Vous devez en premier lieu spécifier le nom de votre pare de clés</a:t>
            </a:r>
          </a:p>
        </p:txBody>
      </p:sp>
      <p:sp>
        <p:nvSpPr>
          <p:cNvPr id="1048714" name="Rectangle 19"/>
          <p:cNvSpPr/>
          <p:nvPr/>
        </p:nvSpPr>
        <p:spPr>
          <a:xfrm>
            <a:off x="3923928" y="3124793"/>
            <a:ext cx="1512168" cy="52707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2" name="Connecteur droit avec flèche 20"/>
          <p:cNvCxnSpPr>
            <a:cxnSpLocks/>
          </p:cNvCxnSpPr>
          <p:nvPr/>
        </p:nvCxnSpPr>
        <p:spPr>
          <a:xfrm>
            <a:off x="3059832" y="3124793"/>
            <a:ext cx="792088" cy="28085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15" name="ZoneTexte 25"/>
          <p:cNvSpPr txBox="1"/>
          <p:nvPr/>
        </p:nvSpPr>
        <p:spPr>
          <a:xfrm>
            <a:off x="71500" y="2581827"/>
            <a:ext cx="3096344" cy="830997"/>
          </a:xfrm>
          <a:prstGeom prst="rect">
            <a:avLst/>
          </a:prstGeom>
          <a:noFill/>
        </p:spPr>
        <p:txBody>
          <a:bodyPr wrap="square" rtlCol="0">
            <a:spAutoFit/>
          </a:bodyPr>
          <a:lstStyle/>
          <a:p>
            <a:r>
              <a:rPr lang="fr-FR" sz="1600" dirty="0">
                <a:solidFill>
                  <a:schemeClr val="bg1"/>
                </a:solidFill>
              </a:rPr>
              <a:t>Vous devez ainsi choisir l’un des deux types de paire de clés : RSA ou ED25519</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1"/>
                                        </p:tgtEl>
                                        <p:attrNameLst>
                                          <p:attrName>style.visibility</p:attrName>
                                        </p:attrNameLst>
                                      </p:cBhvr>
                                      <p:to>
                                        <p:strVal val="visible"/>
                                      </p:to>
                                    </p:set>
                                    <p:anim calcmode="lin" valueType="num">
                                      <p:cBhvr additive="base">
                                        <p:cTn id="7" dur="500" fill="hold"/>
                                        <p:tgtEl>
                                          <p:spTgt spid="2097181"/>
                                        </p:tgtEl>
                                        <p:attrNameLst>
                                          <p:attrName>ppt_x</p:attrName>
                                        </p:attrNameLst>
                                      </p:cBhvr>
                                      <p:tavLst>
                                        <p:tav tm="0">
                                          <p:val>
                                            <p:strVal val="#ppt_x"/>
                                          </p:val>
                                        </p:tav>
                                        <p:tav tm="100000">
                                          <p:val>
                                            <p:strVal val="#ppt_x"/>
                                          </p:val>
                                        </p:tav>
                                      </p:tavLst>
                                    </p:anim>
                                    <p:anim calcmode="lin" valueType="num">
                                      <p:cBhvr additive="base">
                                        <p:cTn id="8" dur="500" fill="hold"/>
                                        <p:tgtEl>
                                          <p:spTgt spid="20971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12"/>
                                        </p:tgtEl>
                                        <p:attrNameLst>
                                          <p:attrName>style.visibility</p:attrName>
                                        </p:attrNameLst>
                                      </p:cBhvr>
                                      <p:to>
                                        <p:strVal val="visible"/>
                                      </p:to>
                                    </p:set>
                                    <p:animEffect transition="in" filter="fade">
                                      <p:cBhvr>
                                        <p:cTn id="13" dur="500"/>
                                        <p:tgtEl>
                                          <p:spTgt spid="10487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4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8714"/>
                                        </p:tgtEl>
                                        <p:attrNameLst>
                                          <p:attrName>style.visibility</p:attrName>
                                        </p:attrNameLst>
                                      </p:cBhvr>
                                      <p:to>
                                        <p:strVal val="visible"/>
                                      </p:to>
                                    </p:set>
                                    <p:animEffect transition="in" filter="fade">
                                      <p:cBhvr>
                                        <p:cTn id="24" dur="500"/>
                                        <p:tgtEl>
                                          <p:spTgt spid="10487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57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2" grpId="0" animBg="1"/>
      <p:bldP spid="1048713" grpId="0"/>
      <p:bldP spid="1048714" grpId="0" animBg="1"/>
      <p:bldP spid="10487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Espace réservé du texte 1"/>
          <p:cNvSpPr>
            <a:spLocks noGrp="1"/>
          </p:cNvSpPr>
          <p:nvPr>
            <p:ph type="body" sz="quarter" idx="10"/>
          </p:nvPr>
        </p:nvSpPr>
        <p:spPr>
          <a:xfrm>
            <a:off x="0" y="153958"/>
            <a:ext cx="9144000" cy="576064"/>
          </a:xfrm>
        </p:spPr>
        <p:txBody>
          <a:bodyPr/>
          <a:lstStyle/>
          <a:p>
            <a:r>
              <a:rPr lang="fr-FR" dirty="0"/>
              <a:t>Création d’un</a:t>
            </a:r>
            <a:r>
              <a:rPr lang="en-US" dirty="0"/>
              <a:t>e</a:t>
            </a:r>
            <a:r>
              <a:rPr lang="fr-FR" dirty="0"/>
              <a:t> paire de clés</a:t>
            </a:r>
            <a:endParaRPr lang="zh-CN" altLang="en-US"/>
          </a:p>
        </p:txBody>
      </p:sp>
      <p:sp>
        <p:nvSpPr>
          <p:cNvPr id="1048717" name="Espace réservé du texte 2"/>
          <p:cNvSpPr>
            <a:spLocks noGrp="1"/>
          </p:cNvSpPr>
          <p:nvPr>
            <p:ph type="body" sz="quarter" idx="11"/>
          </p:nvPr>
        </p:nvSpPr>
        <p:spPr/>
        <p:txBody>
          <a:bodyPr/>
          <a:lstStyle/>
          <a:p>
            <a:r>
              <a:rPr lang="fr-FR" dirty="0"/>
              <a:t>Application</a:t>
            </a:r>
          </a:p>
        </p:txBody>
      </p:sp>
      <p:pic>
        <p:nvPicPr>
          <p:cNvPr id="2097182" name="Image 6"/>
          <p:cNvPicPr>
            <a:picLocks noChangeAspect="1"/>
          </p:cNvPicPr>
          <p:nvPr/>
        </p:nvPicPr>
        <p:blipFill rotWithShape="1">
          <a:blip r:embed="rId2"/>
          <a:srcRect l="5900" t="33059" r="31100" b="5953"/>
          <a:stretch>
            <a:fillRect/>
          </a:stretch>
        </p:blipFill>
        <p:spPr>
          <a:xfrm>
            <a:off x="3203848" y="1544881"/>
            <a:ext cx="5760640" cy="2592288"/>
          </a:xfrm>
          <a:prstGeom prst="rect">
            <a:avLst/>
          </a:prstGeom>
        </p:spPr>
      </p:pic>
      <p:sp>
        <p:nvSpPr>
          <p:cNvPr id="1048718" name="Rectangle 7"/>
          <p:cNvSpPr/>
          <p:nvPr/>
        </p:nvSpPr>
        <p:spPr>
          <a:xfrm>
            <a:off x="3203848" y="1604262"/>
            <a:ext cx="1800200" cy="934775"/>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3" name="Connecteur droit avec flèche 8"/>
          <p:cNvCxnSpPr>
            <a:cxnSpLocks/>
          </p:cNvCxnSpPr>
          <p:nvPr/>
        </p:nvCxnSpPr>
        <p:spPr>
          <a:xfrm>
            <a:off x="2699792" y="1707654"/>
            <a:ext cx="483380" cy="17672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19" name="ZoneTexte 12"/>
          <p:cNvSpPr txBox="1"/>
          <p:nvPr/>
        </p:nvSpPr>
        <p:spPr>
          <a:xfrm>
            <a:off x="145784" y="1252520"/>
            <a:ext cx="2554008" cy="1539239"/>
          </a:xfrm>
          <a:prstGeom prst="rect">
            <a:avLst/>
          </a:prstGeom>
          <a:noFill/>
        </p:spPr>
        <p:txBody>
          <a:bodyPr wrap="square" rtlCol="0">
            <a:spAutoFit/>
          </a:bodyPr>
          <a:lstStyle/>
          <a:p>
            <a:r>
              <a:rPr lang="fr-FR" sz="1600" dirty="0">
                <a:solidFill>
                  <a:schemeClr val="bg1"/>
                </a:solidFill>
              </a:rPr>
              <a:t>Vous spécifiez le format de fichier. Il doit être compatible avec la manière dont vous désirez vous connecter à votre instance.</a:t>
            </a:r>
          </a:p>
        </p:txBody>
      </p:sp>
      <p:sp>
        <p:nvSpPr>
          <p:cNvPr id="1048720" name="Rectangle 14"/>
          <p:cNvSpPr/>
          <p:nvPr/>
        </p:nvSpPr>
        <p:spPr>
          <a:xfrm>
            <a:off x="7524328" y="3651870"/>
            <a:ext cx="1440160" cy="45691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4" name="Connecteur droit avec flèche 15"/>
          <p:cNvCxnSpPr>
            <a:cxnSpLocks/>
          </p:cNvCxnSpPr>
          <p:nvPr/>
        </p:nvCxnSpPr>
        <p:spPr>
          <a:xfrm>
            <a:off x="2843808" y="3096344"/>
            <a:ext cx="4608512" cy="55552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21" name="ZoneTexte 19"/>
          <p:cNvSpPr txBox="1"/>
          <p:nvPr/>
        </p:nvSpPr>
        <p:spPr>
          <a:xfrm>
            <a:off x="145784" y="2761694"/>
            <a:ext cx="2698024" cy="830997"/>
          </a:xfrm>
          <a:prstGeom prst="rect">
            <a:avLst/>
          </a:prstGeom>
          <a:noFill/>
        </p:spPr>
        <p:txBody>
          <a:bodyPr wrap="square" rtlCol="0">
            <a:spAutoFit/>
          </a:bodyPr>
          <a:lstStyle/>
          <a:p>
            <a:r>
              <a:rPr lang="fr-FR" sz="1600" dirty="0">
                <a:solidFill>
                  <a:schemeClr val="bg1"/>
                </a:solidFill>
              </a:rPr>
              <a:t>Cliquez sur ce bouton pour finaliser la création de votre paire de clés</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2"/>
                                        </p:tgtEl>
                                        <p:attrNameLst>
                                          <p:attrName>style.visibility</p:attrName>
                                        </p:attrNameLst>
                                      </p:cBhvr>
                                      <p:to>
                                        <p:strVal val="visible"/>
                                      </p:to>
                                    </p:set>
                                    <p:anim calcmode="lin" valueType="num">
                                      <p:cBhvr additive="base">
                                        <p:cTn id="7" dur="500" fill="hold"/>
                                        <p:tgtEl>
                                          <p:spTgt spid="2097182"/>
                                        </p:tgtEl>
                                        <p:attrNameLst>
                                          <p:attrName>ppt_x</p:attrName>
                                        </p:attrNameLst>
                                      </p:cBhvr>
                                      <p:tavLst>
                                        <p:tav tm="0">
                                          <p:val>
                                            <p:strVal val="#ppt_x"/>
                                          </p:val>
                                        </p:tav>
                                        <p:tav tm="100000">
                                          <p:val>
                                            <p:strVal val="#ppt_x"/>
                                          </p:val>
                                        </p:tav>
                                      </p:tavLst>
                                    </p:anim>
                                    <p:anim calcmode="lin" valueType="num">
                                      <p:cBhvr additive="base">
                                        <p:cTn id="8" dur="500" fill="hold"/>
                                        <p:tgtEl>
                                          <p:spTgt spid="20971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18"/>
                                        </p:tgtEl>
                                        <p:attrNameLst>
                                          <p:attrName>style.visibility</p:attrName>
                                        </p:attrNameLst>
                                      </p:cBhvr>
                                      <p:to>
                                        <p:strVal val="visible"/>
                                      </p:to>
                                    </p:set>
                                    <p:animEffect transition="in" filter="fade">
                                      <p:cBhvr>
                                        <p:cTn id="13" dur="500"/>
                                        <p:tgtEl>
                                          <p:spTgt spid="10487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4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8720"/>
                                        </p:tgtEl>
                                        <p:attrNameLst>
                                          <p:attrName>style.visibility</p:attrName>
                                        </p:attrNameLst>
                                      </p:cBhvr>
                                      <p:to>
                                        <p:strVal val="visible"/>
                                      </p:to>
                                    </p:set>
                                    <p:animEffect transition="in" filter="fade">
                                      <p:cBhvr>
                                        <p:cTn id="24" dur="500"/>
                                        <p:tgtEl>
                                          <p:spTgt spid="104872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57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8" grpId="0" animBg="1"/>
      <p:bldP spid="1048719" grpId="0"/>
      <p:bldP spid="1048720" grpId="0" animBg="1"/>
      <p:bldP spid="10487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Espace réservé du texte 1"/>
          <p:cNvSpPr>
            <a:spLocks noGrp="1"/>
          </p:cNvSpPr>
          <p:nvPr>
            <p:ph type="body" sz="quarter" idx="10"/>
          </p:nvPr>
        </p:nvSpPr>
        <p:spPr>
          <a:xfrm>
            <a:off x="0" y="153958"/>
            <a:ext cx="9144000" cy="576064"/>
          </a:xfrm>
        </p:spPr>
        <p:txBody>
          <a:bodyPr/>
          <a:lstStyle/>
          <a:p>
            <a:r>
              <a:rPr lang="fr-FR" dirty="0"/>
              <a:t>Création d’un</a:t>
            </a:r>
            <a:r>
              <a:rPr lang="en-US" dirty="0"/>
              <a:t>e</a:t>
            </a:r>
            <a:r>
              <a:rPr lang="fr-FR" dirty="0"/>
              <a:t> paire de clés</a:t>
            </a:r>
            <a:endParaRPr lang="zh-CN" altLang="en-US"/>
          </a:p>
        </p:txBody>
      </p:sp>
      <p:sp>
        <p:nvSpPr>
          <p:cNvPr id="1048723" name="Espace réservé du texte 2"/>
          <p:cNvSpPr>
            <a:spLocks noGrp="1"/>
          </p:cNvSpPr>
          <p:nvPr>
            <p:ph type="body" sz="quarter" idx="11"/>
          </p:nvPr>
        </p:nvSpPr>
        <p:spPr/>
        <p:txBody>
          <a:bodyPr/>
          <a:lstStyle/>
          <a:p>
            <a:r>
              <a:rPr lang="fr-FR" dirty="0"/>
              <a:t>Application</a:t>
            </a:r>
          </a:p>
        </p:txBody>
      </p:sp>
      <p:pic>
        <p:nvPicPr>
          <p:cNvPr id="2097183" name="Image 4"/>
          <p:cNvPicPr>
            <a:picLocks noChangeAspect="1"/>
          </p:cNvPicPr>
          <p:nvPr/>
        </p:nvPicPr>
        <p:blipFill>
          <a:blip r:embed="rId2"/>
          <a:stretch>
            <a:fillRect/>
          </a:stretch>
        </p:blipFill>
        <p:spPr>
          <a:xfrm>
            <a:off x="2555776" y="1441540"/>
            <a:ext cx="6427778" cy="2992934"/>
          </a:xfrm>
          <a:prstGeom prst="rect">
            <a:avLst/>
          </a:prstGeom>
        </p:spPr>
      </p:pic>
      <p:sp>
        <p:nvSpPr>
          <p:cNvPr id="1048724" name="Rectangle 7"/>
          <p:cNvSpPr/>
          <p:nvPr/>
        </p:nvSpPr>
        <p:spPr>
          <a:xfrm>
            <a:off x="3838134" y="2388912"/>
            <a:ext cx="1044116" cy="23467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5" name="Connecteur droit avec flèche 8"/>
          <p:cNvCxnSpPr>
            <a:cxnSpLocks/>
          </p:cNvCxnSpPr>
          <p:nvPr/>
        </p:nvCxnSpPr>
        <p:spPr>
          <a:xfrm>
            <a:off x="2195736" y="1923678"/>
            <a:ext cx="1512168" cy="46523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25" name="ZoneTexte 13"/>
          <p:cNvSpPr txBox="1"/>
          <p:nvPr/>
        </p:nvSpPr>
        <p:spPr>
          <a:xfrm>
            <a:off x="160446" y="1441540"/>
            <a:ext cx="2035290" cy="584775"/>
          </a:xfrm>
          <a:prstGeom prst="rect">
            <a:avLst/>
          </a:prstGeom>
          <a:noFill/>
        </p:spPr>
        <p:txBody>
          <a:bodyPr wrap="square" rtlCol="0">
            <a:spAutoFit/>
          </a:bodyPr>
          <a:lstStyle/>
          <a:p>
            <a:r>
              <a:rPr lang="fr-FR" sz="1600" dirty="0">
                <a:solidFill>
                  <a:schemeClr val="bg1"/>
                </a:solidFill>
              </a:rPr>
              <a:t>Le paire de clés a été créé avec succès</a:t>
            </a:r>
          </a:p>
        </p:txBody>
      </p:sp>
      <p:sp>
        <p:nvSpPr>
          <p:cNvPr id="1048726" name="Rectangle 16"/>
          <p:cNvSpPr/>
          <p:nvPr/>
        </p:nvSpPr>
        <p:spPr>
          <a:xfrm>
            <a:off x="2555776" y="4109554"/>
            <a:ext cx="1152128" cy="36759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6" name="Connecteur droit avec flèche 17"/>
          <p:cNvCxnSpPr>
            <a:cxnSpLocks/>
          </p:cNvCxnSpPr>
          <p:nvPr/>
        </p:nvCxnSpPr>
        <p:spPr>
          <a:xfrm>
            <a:off x="2195736" y="4011910"/>
            <a:ext cx="288032" cy="976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27" name="ZoneTexte 24"/>
          <p:cNvSpPr txBox="1"/>
          <p:nvPr/>
        </p:nvSpPr>
        <p:spPr>
          <a:xfrm>
            <a:off x="160446" y="2871050"/>
            <a:ext cx="2035290" cy="1297940"/>
          </a:xfrm>
          <a:prstGeom prst="rect">
            <a:avLst/>
          </a:prstGeom>
          <a:noFill/>
        </p:spPr>
        <p:txBody>
          <a:bodyPr wrap="square" rtlCol="0">
            <a:spAutoFit/>
          </a:bodyPr>
          <a:lstStyle/>
          <a:p>
            <a:r>
              <a:rPr lang="fr-FR" sz="1600" dirty="0">
                <a:solidFill>
                  <a:schemeClr val="bg1"/>
                </a:solidFill>
              </a:rPr>
              <a:t>Le fichier associé à votre paire de clés sera télécharger automatiquement dans votre machine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3"/>
                                        </p:tgtEl>
                                        <p:attrNameLst>
                                          <p:attrName>style.visibility</p:attrName>
                                        </p:attrNameLst>
                                      </p:cBhvr>
                                      <p:to>
                                        <p:strVal val="visible"/>
                                      </p:to>
                                    </p:set>
                                    <p:anim calcmode="lin" valueType="num">
                                      <p:cBhvr additive="base">
                                        <p:cTn id="7" dur="500" fill="hold"/>
                                        <p:tgtEl>
                                          <p:spTgt spid="2097183"/>
                                        </p:tgtEl>
                                        <p:attrNameLst>
                                          <p:attrName>ppt_x</p:attrName>
                                        </p:attrNameLst>
                                      </p:cBhvr>
                                      <p:tavLst>
                                        <p:tav tm="0">
                                          <p:val>
                                            <p:strVal val="#ppt_x"/>
                                          </p:val>
                                        </p:tav>
                                        <p:tav tm="100000">
                                          <p:val>
                                            <p:strVal val="#ppt_x"/>
                                          </p:val>
                                        </p:tav>
                                      </p:tavLst>
                                    </p:anim>
                                    <p:anim calcmode="lin" valueType="num">
                                      <p:cBhvr additive="base">
                                        <p:cTn id="8" dur="500" fill="hold"/>
                                        <p:tgtEl>
                                          <p:spTgt spid="209718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24"/>
                                        </p:tgtEl>
                                        <p:attrNameLst>
                                          <p:attrName>style.visibility</p:attrName>
                                        </p:attrNameLst>
                                      </p:cBhvr>
                                      <p:to>
                                        <p:strVal val="visible"/>
                                      </p:to>
                                    </p:set>
                                    <p:animEffect transition="in" filter="fade">
                                      <p:cBhvr>
                                        <p:cTn id="13" dur="500"/>
                                        <p:tgtEl>
                                          <p:spTgt spid="104872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4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8726"/>
                                        </p:tgtEl>
                                        <p:attrNameLst>
                                          <p:attrName>style.visibility</p:attrName>
                                        </p:attrNameLst>
                                      </p:cBhvr>
                                      <p:to>
                                        <p:strVal val="visible"/>
                                      </p:to>
                                    </p:set>
                                    <p:animEffect transition="in" filter="fade">
                                      <p:cBhvr>
                                        <p:cTn id="24" dur="500"/>
                                        <p:tgtEl>
                                          <p:spTgt spid="10487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57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animBg="1"/>
      <p:bldP spid="1048725" grpId="0"/>
      <p:bldP spid="1048726" grpId="0" animBg="1"/>
      <p:bldP spid="10487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8" name="Espace réservé du texte 1"/>
          <p:cNvSpPr>
            <a:spLocks noGrp="1"/>
          </p:cNvSpPr>
          <p:nvPr>
            <p:ph type="body" sz="quarter" idx="10"/>
          </p:nvPr>
        </p:nvSpPr>
        <p:spPr>
          <a:xfrm>
            <a:off x="0" y="153958"/>
            <a:ext cx="9144000" cy="576064"/>
          </a:xfrm>
        </p:spPr>
        <p:txBody>
          <a:bodyPr/>
          <a:lstStyle/>
          <a:p>
            <a:r>
              <a:rPr lang="fr-FR" dirty="0"/>
              <a:t>Connexion à une instance EC2</a:t>
            </a:r>
          </a:p>
        </p:txBody>
      </p:sp>
      <p:sp>
        <p:nvSpPr>
          <p:cNvPr id="1048729" name="Espace réservé du texte 2"/>
          <p:cNvSpPr>
            <a:spLocks noGrp="1"/>
          </p:cNvSpPr>
          <p:nvPr>
            <p:ph type="body" sz="quarter" idx="11"/>
          </p:nvPr>
        </p:nvSpPr>
        <p:spPr/>
        <p:txBody>
          <a:bodyPr/>
          <a:lstStyle/>
          <a:p>
            <a:r>
              <a:rPr lang="fr-FR" dirty="0"/>
              <a:t>Application</a:t>
            </a:r>
          </a:p>
        </p:txBody>
      </p:sp>
      <p:pic>
        <p:nvPicPr>
          <p:cNvPr id="2097184" name="Image 9"/>
          <p:cNvPicPr>
            <a:picLocks noChangeAspect="1"/>
          </p:cNvPicPr>
          <p:nvPr/>
        </p:nvPicPr>
        <p:blipFill>
          <a:blip r:embed="rId2"/>
          <a:stretch>
            <a:fillRect/>
          </a:stretch>
        </p:blipFill>
        <p:spPr>
          <a:xfrm>
            <a:off x="4427984" y="1131590"/>
            <a:ext cx="3744416" cy="3752868"/>
          </a:xfrm>
          <a:prstGeom prst="rect">
            <a:avLst/>
          </a:prstGeom>
        </p:spPr>
      </p:pic>
      <p:sp>
        <p:nvSpPr>
          <p:cNvPr id="1048730" name="ZoneTexte 10"/>
          <p:cNvSpPr txBox="1"/>
          <p:nvPr/>
        </p:nvSpPr>
        <p:spPr>
          <a:xfrm>
            <a:off x="179512" y="1131590"/>
            <a:ext cx="3600400" cy="584775"/>
          </a:xfrm>
          <a:prstGeom prst="rect">
            <a:avLst/>
          </a:prstGeom>
          <a:noFill/>
        </p:spPr>
        <p:txBody>
          <a:bodyPr wrap="square" rtlCol="0">
            <a:spAutoFit/>
          </a:bodyPr>
          <a:lstStyle/>
          <a:p>
            <a:r>
              <a:rPr lang="fr-FR" sz="1600" dirty="0">
                <a:solidFill>
                  <a:schemeClr val="bg1"/>
                </a:solidFill>
              </a:rPr>
              <a:t>Vous devez, en premier lieu, installez l’émulateur PuTTY</a:t>
            </a:r>
          </a:p>
        </p:txBody>
      </p:sp>
      <p:sp>
        <p:nvSpPr>
          <p:cNvPr id="1048731" name="ZoneTexte 15"/>
          <p:cNvSpPr txBox="1"/>
          <p:nvPr/>
        </p:nvSpPr>
        <p:spPr>
          <a:xfrm>
            <a:off x="0" y="2346304"/>
            <a:ext cx="3815410" cy="1297940"/>
          </a:xfrm>
          <a:prstGeom prst="rect">
            <a:avLst/>
          </a:prstGeom>
          <a:noFill/>
        </p:spPr>
        <p:txBody>
          <a:bodyPr wrap="square" rtlCol="0">
            <a:spAutoFit/>
          </a:bodyPr>
          <a:lstStyle/>
          <a:p>
            <a:r>
              <a:rPr lang="fr-FR" sz="1600" dirty="0">
                <a:solidFill>
                  <a:schemeClr val="bg1"/>
                </a:solidFill>
              </a:rPr>
              <a:t>Après avoir lancer PuTTY, vous aurez cette interface. Vous allez tapez l’adresse IPv4 public de votre instance. </a:t>
            </a:r>
          </a:p>
          <a:p>
            <a:r>
              <a:rPr lang="fr-FR" sz="1600" dirty="0">
                <a:solidFill>
                  <a:schemeClr val="bg1"/>
                </a:solidFill>
              </a:rPr>
              <a:t>ET vous allez choisir le type de connexion SSH</a:t>
            </a:r>
          </a:p>
        </p:txBody>
      </p:sp>
      <p:sp>
        <p:nvSpPr>
          <p:cNvPr id="1048732" name="Rectangle 18"/>
          <p:cNvSpPr/>
          <p:nvPr/>
        </p:nvSpPr>
        <p:spPr>
          <a:xfrm>
            <a:off x="5652120" y="1851670"/>
            <a:ext cx="2448272" cy="72008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7" name="Connecteur droit avec flèche 19"/>
          <p:cNvCxnSpPr>
            <a:cxnSpLocks/>
          </p:cNvCxnSpPr>
          <p:nvPr/>
        </p:nvCxnSpPr>
        <p:spPr>
          <a:xfrm flipV="1">
            <a:off x="3923928" y="2283718"/>
            <a:ext cx="1619674" cy="2880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30"/>
                                        </p:tgtEl>
                                        <p:attrNameLst>
                                          <p:attrName>style.visibility</p:attrName>
                                        </p:attrNameLst>
                                      </p:cBhvr>
                                      <p:to>
                                        <p:strVal val="visible"/>
                                      </p:to>
                                    </p:set>
                                    <p:anim calcmode="lin" valueType="num">
                                      <p:cBhvr additive="base">
                                        <p:cTn id="7" dur="500" fill="hold"/>
                                        <p:tgtEl>
                                          <p:spTgt spid="1048730"/>
                                        </p:tgtEl>
                                        <p:attrNameLst>
                                          <p:attrName>ppt_x</p:attrName>
                                        </p:attrNameLst>
                                      </p:cBhvr>
                                      <p:tavLst>
                                        <p:tav tm="0">
                                          <p:val>
                                            <p:strVal val="#ppt_x"/>
                                          </p:val>
                                        </p:tav>
                                        <p:tav tm="100000">
                                          <p:val>
                                            <p:strVal val="#ppt_x"/>
                                          </p:val>
                                        </p:tav>
                                      </p:tavLst>
                                    </p:anim>
                                    <p:anim calcmode="lin" valueType="num">
                                      <p:cBhvr additive="base">
                                        <p:cTn id="8" dur="500" fill="hold"/>
                                        <p:tgtEl>
                                          <p:spTgt spid="10487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84"/>
                                        </p:tgtEl>
                                        <p:attrNameLst>
                                          <p:attrName>style.visibility</p:attrName>
                                        </p:attrNameLst>
                                      </p:cBhvr>
                                      <p:to>
                                        <p:strVal val="visible"/>
                                      </p:to>
                                    </p:set>
                                    <p:anim calcmode="lin" valueType="num">
                                      <p:cBhvr additive="base">
                                        <p:cTn id="13" dur="500" fill="hold"/>
                                        <p:tgtEl>
                                          <p:spTgt spid="2097184"/>
                                        </p:tgtEl>
                                        <p:attrNameLst>
                                          <p:attrName>ppt_x</p:attrName>
                                        </p:attrNameLst>
                                      </p:cBhvr>
                                      <p:tavLst>
                                        <p:tav tm="0">
                                          <p:val>
                                            <p:strVal val="#ppt_x"/>
                                          </p:val>
                                        </p:tav>
                                        <p:tav tm="100000">
                                          <p:val>
                                            <p:strVal val="#ppt_x"/>
                                          </p:val>
                                        </p:tav>
                                      </p:tavLst>
                                    </p:anim>
                                    <p:anim calcmode="lin" valueType="num">
                                      <p:cBhvr additive="base">
                                        <p:cTn id="14" dur="500" fill="hold"/>
                                        <p:tgtEl>
                                          <p:spTgt spid="209718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48732"/>
                                        </p:tgtEl>
                                        <p:attrNameLst>
                                          <p:attrName>style.visibility</p:attrName>
                                        </p:attrNameLst>
                                      </p:cBhvr>
                                      <p:to>
                                        <p:strVal val="visible"/>
                                      </p:to>
                                    </p:set>
                                    <p:animEffect transition="in" filter="fade">
                                      <p:cBhvr>
                                        <p:cTn id="19" dur="500"/>
                                        <p:tgtEl>
                                          <p:spTgt spid="104873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14574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48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0" grpId="0"/>
      <p:bldP spid="1048731" grpId="0"/>
      <p:bldP spid="104873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3" name="Espace réservé du texte 1"/>
          <p:cNvSpPr>
            <a:spLocks noGrp="1"/>
          </p:cNvSpPr>
          <p:nvPr>
            <p:ph type="body" sz="quarter" idx="10"/>
          </p:nvPr>
        </p:nvSpPr>
        <p:spPr>
          <a:xfrm>
            <a:off x="0" y="153958"/>
            <a:ext cx="9144000" cy="576064"/>
          </a:xfrm>
        </p:spPr>
        <p:txBody>
          <a:bodyPr/>
          <a:lstStyle/>
          <a:p>
            <a:r>
              <a:rPr lang="fr-FR" dirty="0"/>
              <a:t>Connexion à une instance EC2</a:t>
            </a:r>
          </a:p>
        </p:txBody>
      </p:sp>
      <p:sp>
        <p:nvSpPr>
          <p:cNvPr id="1048734" name="Espace réservé du texte 2"/>
          <p:cNvSpPr>
            <a:spLocks noGrp="1"/>
          </p:cNvSpPr>
          <p:nvPr>
            <p:ph type="body" sz="quarter" idx="11"/>
          </p:nvPr>
        </p:nvSpPr>
        <p:spPr/>
        <p:txBody>
          <a:bodyPr/>
          <a:lstStyle/>
          <a:p>
            <a:r>
              <a:rPr lang="fr-FR" dirty="0"/>
              <a:t>Application</a:t>
            </a:r>
          </a:p>
        </p:txBody>
      </p:sp>
      <p:pic>
        <p:nvPicPr>
          <p:cNvPr id="2097185" name="Image 8"/>
          <p:cNvPicPr>
            <a:picLocks noChangeAspect="1"/>
          </p:cNvPicPr>
          <p:nvPr/>
        </p:nvPicPr>
        <p:blipFill>
          <a:blip r:embed="rId2"/>
          <a:stretch>
            <a:fillRect/>
          </a:stretch>
        </p:blipFill>
        <p:spPr>
          <a:xfrm>
            <a:off x="4427984" y="1131590"/>
            <a:ext cx="3816424" cy="3773735"/>
          </a:xfrm>
          <a:prstGeom prst="rect">
            <a:avLst/>
          </a:prstGeom>
        </p:spPr>
      </p:pic>
      <p:sp>
        <p:nvSpPr>
          <p:cNvPr id="1048735" name="ZoneTexte 12"/>
          <p:cNvSpPr txBox="1"/>
          <p:nvPr/>
        </p:nvSpPr>
        <p:spPr>
          <a:xfrm>
            <a:off x="179512" y="1256460"/>
            <a:ext cx="3528392" cy="646331"/>
          </a:xfrm>
          <a:prstGeom prst="rect">
            <a:avLst/>
          </a:prstGeom>
          <a:noFill/>
        </p:spPr>
        <p:txBody>
          <a:bodyPr wrap="square" rtlCol="0">
            <a:spAutoFit/>
          </a:bodyPr>
          <a:lstStyle/>
          <a:p>
            <a:r>
              <a:rPr lang="fr-FR" dirty="0">
                <a:solidFill>
                  <a:schemeClr val="bg1"/>
                </a:solidFill>
              </a:rPr>
              <a:t>Dans SSH &gt;&gt; Auth, Vous cliquez sur Credentials</a:t>
            </a:r>
          </a:p>
        </p:txBody>
      </p:sp>
      <p:sp>
        <p:nvSpPr>
          <p:cNvPr id="1048736" name="Rectangle 16"/>
          <p:cNvSpPr/>
          <p:nvPr/>
        </p:nvSpPr>
        <p:spPr>
          <a:xfrm>
            <a:off x="5724128" y="1902790"/>
            <a:ext cx="2448272" cy="38092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8" name="Connecteur droit avec flèche 17"/>
          <p:cNvCxnSpPr>
            <a:cxnSpLocks/>
          </p:cNvCxnSpPr>
          <p:nvPr/>
        </p:nvCxnSpPr>
        <p:spPr>
          <a:xfrm flipV="1">
            <a:off x="3995935" y="2283718"/>
            <a:ext cx="1584177" cy="86409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37" name="ZoneTexte 25"/>
          <p:cNvSpPr txBox="1"/>
          <p:nvPr/>
        </p:nvSpPr>
        <p:spPr>
          <a:xfrm>
            <a:off x="179512" y="3003798"/>
            <a:ext cx="3816423" cy="1297940"/>
          </a:xfrm>
          <a:prstGeom prst="rect">
            <a:avLst/>
          </a:prstGeom>
          <a:noFill/>
        </p:spPr>
        <p:txBody>
          <a:bodyPr wrap="square" rtlCol="0">
            <a:spAutoFit/>
          </a:bodyPr>
          <a:lstStyle/>
          <a:p>
            <a:r>
              <a:rPr lang="fr-FR" sz="1600" dirty="0">
                <a:solidFill>
                  <a:schemeClr val="bg1"/>
                </a:solidFill>
              </a:rPr>
              <a:t>Dans la partie dédié au clé privé pour l’authentification, vous cliquez sur Browse et vous choisissez le fichier associé à votre paire de clés qui été téléchargé auparavant</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5"/>
                                        </p:tgtEl>
                                        <p:attrNameLst>
                                          <p:attrName>style.visibility</p:attrName>
                                        </p:attrNameLst>
                                      </p:cBhvr>
                                      <p:to>
                                        <p:strVal val="visible"/>
                                      </p:to>
                                    </p:set>
                                    <p:anim calcmode="lin" valueType="num">
                                      <p:cBhvr additive="base">
                                        <p:cTn id="7" dur="500" fill="hold"/>
                                        <p:tgtEl>
                                          <p:spTgt spid="2097185"/>
                                        </p:tgtEl>
                                        <p:attrNameLst>
                                          <p:attrName>ppt_x</p:attrName>
                                        </p:attrNameLst>
                                      </p:cBhvr>
                                      <p:tavLst>
                                        <p:tav tm="0">
                                          <p:val>
                                            <p:strVal val="#ppt_x"/>
                                          </p:val>
                                        </p:tav>
                                        <p:tav tm="100000">
                                          <p:val>
                                            <p:strVal val="#ppt_x"/>
                                          </p:val>
                                        </p:tav>
                                      </p:tavLst>
                                    </p:anim>
                                    <p:anim calcmode="lin" valueType="num">
                                      <p:cBhvr additive="base">
                                        <p:cTn id="8" dur="500" fill="hold"/>
                                        <p:tgtEl>
                                          <p:spTgt spid="20971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35"/>
                                        </p:tgtEl>
                                        <p:attrNameLst>
                                          <p:attrName>style.visibility</p:attrName>
                                        </p:attrNameLst>
                                      </p:cBhvr>
                                      <p:to>
                                        <p:strVal val="visible"/>
                                      </p:to>
                                    </p:set>
                                    <p:anim calcmode="lin" valueType="num">
                                      <p:cBhvr additive="base">
                                        <p:cTn id="11" dur="500" fill="hold"/>
                                        <p:tgtEl>
                                          <p:spTgt spid="1048735"/>
                                        </p:tgtEl>
                                        <p:attrNameLst>
                                          <p:attrName>ppt_x</p:attrName>
                                        </p:attrNameLst>
                                      </p:cBhvr>
                                      <p:tavLst>
                                        <p:tav tm="0">
                                          <p:val>
                                            <p:strVal val="#ppt_x"/>
                                          </p:val>
                                        </p:tav>
                                        <p:tav tm="100000">
                                          <p:val>
                                            <p:strVal val="#ppt_x"/>
                                          </p:val>
                                        </p:tav>
                                      </p:tavLst>
                                    </p:anim>
                                    <p:anim calcmode="lin" valueType="num">
                                      <p:cBhvr additive="base">
                                        <p:cTn id="12" dur="500" fill="hold"/>
                                        <p:tgtEl>
                                          <p:spTgt spid="10487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736"/>
                                        </p:tgtEl>
                                        <p:attrNameLst>
                                          <p:attrName>style.visibility</p:attrName>
                                        </p:attrNameLst>
                                      </p:cBhvr>
                                      <p:to>
                                        <p:strVal val="visible"/>
                                      </p:to>
                                    </p:set>
                                    <p:animEffect transition="in" filter="fade">
                                      <p:cBhvr>
                                        <p:cTn id="17" dur="500"/>
                                        <p:tgtEl>
                                          <p:spTgt spid="104873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487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145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5" grpId="0"/>
      <p:bldP spid="1048736" grpId="0" animBg="1"/>
      <p:bldP spid="10487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8" name="Espace réservé du texte 1"/>
          <p:cNvSpPr>
            <a:spLocks noGrp="1"/>
          </p:cNvSpPr>
          <p:nvPr>
            <p:ph type="body" sz="quarter" idx="10"/>
          </p:nvPr>
        </p:nvSpPr>
        <p:spPr>
          <a:xfrm>
            <a:off x="0" y="153958"/>
            <a:ext cx="9144000" cy="576064"/>
          </a:xfrm>
        </p:spPr>
        <p:txBody>
          <a:bodyPr/>
          <a:lstStyle/>
          <a:p>
            <a:r>
              <a:rPr lang="fr-FR" dirty="0"/>
              <a:t>Connexion à une instance EC2</a:t>
            </a:r>
          </a:p>
        </p:txBody>
      </p:sp>
      <p:sp>
        <p:nvSpPr>
          <p:cNvPr id="1048739" name="Espace réservé du texte 2"/>
          <p:cNvSpPr>
            <a:spLocks noGrp="1"/>
          </p:cNvSpPr>
          <p:nvPr>
            <p:ph type="body" sz="quarter" idx="11"/>
          </p:nvPr>
        </p:nvSpPr>
        <p:spPr/>
        <p:txBody>
          <a:bodyPr/>
          <a:lstStyle/>
          <a:p>
            <a:r>
              <a:rPr lang="fr-FR" dirty="0"/>
              <a:t>Application</a:t>
            </a:r>
          </a:p>
        </p:txBody>
      </p:sp>
      <p:pic>
        <p:nvPicPr>
          <p:cNvPr id="2097186" name="Image 4"/>
          <p:cNvPicPr>
            <a:picLocks noChangeAspect="1"/>
          </p:cNvPicPr>
          <p:nvPr/>
        </p:nvPicPr>
        <p:blipFill>
          <a:blip r:embed="rId2"/>
          <a:stretch>
            <a:fillRect/>
          </a:stretch>
        </p:blipFill>
        <p:spPr>
          <a:xfrm>
            <a:off x="3203848" y="1275606"/>
            <a:ext cx="5688632" cy="3314020"/>
          </a:xfrm>
          <a:prstGeom prst="rect">
            <a:avLst/>
          </a:prstGeom>
        </p:spPr>
      </p:pic>
      <p:sp>
        <p:nvSpPr>
          <p:cNvPr id="1048740" name="ZoneTexte 5"/>
          <p:cNvSpPr txBox="1"/>
          <p:nvPr/>
        </p:nvSpPr>
        <p:spPr>
          <a:xfrm>
            <a:off x="257836" y="1731681"/>
            <a:ext cx="2549968" cy="584775"/>
          </a:xfrm>
          <a:prstGeom prst="rect">
            <a:avLst/>
          </a:prstGeom>
          <a:noFill/>
        </p:spPr>
        <p:txBody>
          <a:bodyPr wrap="square" rtlCol="0">
            <a:spAutoFit/>
          </a:bodyPr>
          <a:lstStyle/>
          <a:p>
            <a:r>
              <a:rPr lang="fr-FR" sz="1600" dirty="0">
                <a:solidFill>
                  <a:schemeClr val="bg1"/>
                </a:solidFill>
              </a:rPr>
              <a:t>L’adresse public de votre sera afficher ici</a:t>
            </a:r>
          </a:p>
        </p:txBody>
      </p:sp>
      <p:sp>
        <p:nvSpPr>
          <p:cNvPr id="1048741" name="ZoneTexte 11"/>
          <p:cNvSpPr txBox="1"/>
          <p:nvPr/>
        </p:nvSpPr>
        <p:spPr>
          <a:xfrm>
            <a:off x="225102" y="2859782"/>
            <a:ext cx="2834730" cy="584775"/>
          </a:xfrm>
          <a:prstGeom prst="rect">
            <a:avLst/>
          </a:prstGeom>
          <a:noFill/>
        </p:spPr>
        <p:txBody>
          <a:bodyPr wrap="square" rtlCol="0">
            <a:spAutoFit/>
          </a:bodyPr>
          <a:lstStyle/>
          <a:p>
            <a:r>
              <a:rPr lang="fr-FR" sz="1600" dirty="0">
                <a:solidFill>
                  <a:schemeClr val="bg1"/>
                </a:solidFill>
              </a:rPr>
              <a:t>Vous tapez devant Login as : </a:t>
            </a:r>
            <a:r>
              <a:rPr lang="fr-FR" sz="1600" b="1" dirty="0">
                <a:solidFill>
                  <a:schemeClr val="bg1">
                    <a:lumMod val="75000"/>
                  </a:schemeClr>
                </a:solidFill>
              </a:rPr>
              <a:t>ec2-user</a:t>
            </a:r>
          </a:p>
        </p:txBody>
      </p:sp>
      <p:sp>
        <p:nvSpPr>
          <p:cNvPr id="1048742" name="Rectangle 13"/>
          <p:cNvSpPr/>
          <p:nvPr/>
        </p:nvSpPr>
        <p:spPr>
          <a:xfrm>
            <a:off x="3203848" y="1245126"/>
            <a:ext cx="864096"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49" name="Connecteur droit avec flèche 14"/>
          <p:cNvCxnSpPr>
            <a:cxnSpLocks/>
          </p:cNvCxnSpPr>
          <p:nvPr/>
        </p:nvCxnSpPr>
        <p:spPr>
          <a:xfrm flipV="1">
            <a:off x="2688106" y="1533160"/>
            <a:ext cx="371726" cy="23996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145750" name="Connecteur droit avec flèche 18"/>
          <p:cNvCxnSpPr>
            <a:cxnSpLocks/>
          </p:cNvCxnSpPr>
          <p:nvPr/>
        </p:nvCxnSpPr>
        <p:spPr>
          <a:xfrm flipV="1">
            <a:off x="2807804" y="1773130"/>
            <a:ext cx="1260140" cy="108665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6"/>
                                        </p:tgtEl>
                                        <p:attrNameLst>
                                          <p:attrName>style.visibility</p:attrName>
                                        </p:attrNameLst>
                                      </p:cBhvr>
                                      <p:to>
                                        <p:strVal val="visible"/>
                                      </p:to>
                                    </p:set>
                                    <p:anim calcmode="lin" valueType="num">
                                      <p:cBhvr additive="base">
                                        <p:cTn id="7" dur="500" fill="hold"/>
                                        <p:tgtEl>
                                          <p:spTgt spid="2097186"/>
                                        </p:tgtEl>
                                        <p:attrNameLst>
                                          <p:attrName>ppt_x</p:attrName>
                                        </p:attrNameLst>
                                      </p:cBhvr>
                                      <p:tavLst>
                                        <p:tav tm="0">
                                          <p:val>
                                            <p:strVal val="#ppt_x"/>
                                          </p:val>
                                        </p:tav>
                                        <p:tav tm="100000">
                                          <p:val>
                                            <p:strVal val="#ppt_x"/>
                                          </p:val>
                                        </p:tav>
                                      </p:tavLst>
                                    </p:anim>
                                    <p:anim calcmode="lin" valueType="num">
                                      <p:cBhvr additive="base">
                                        <p:cTn id="8" dur="500" fill="hold"/>
                                        <p:tgtEl>
                                          <p:spTgt spid="20971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42"/>
                                        </p:tgtEl>
                                        <p:attrNameLst>
                                          <p:attrName>style.visibility</p:attrName>
                                        </p:attrNameLst>
                                      </p:cBhvr>
                                      <p:to>
                                        <p:strVal val="visible"/>
                                      </p:to>
                                    </p:set>
                                    <p:animEffect transition="in" filter="fade">
                                      <p:cBhvr>
                                        <p:cTn id="13" dur="500"/>
                                        <p:tgtEl>
                                          <p:spTgt spid="104874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4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14575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048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0" grpId="0"/>
      <p:bldP spid="1048741" grpId="0"/>
      <p:bldP spid="10487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Espace réservé du texte 1"/>
          <p:cNvSpPr>
            <a:spLocks noGrp="1"/>
          </p:cNvSpPr>
          <p:nvPr>
            <p:ph type="body" sz="quarter" idx="10"/>
          </p:nvPr>
        </p:nvSpPr>
        <p:spPr/>
        <p:txBody>
          <a:bodyPr/>
          <a:lstStyle/>
          <a:p>
            <a:r>
              <a:rPr lang="fr-FR" dirty="0"/>
              <a:t>Introduction</a:t>
            </a:r>
          </a:p>
        </p:txBody>
      </p:sp>
      <p:sp>
        <p:nvSpPr>
          <p:cNvPr id="1048618" name="ZoneTexte 2"/>
          <p:cNvSpPr txBox="1"/>
          <p:nvPr/>
        </p:nvSpPr>
        <p:spPr>
          <a:xfrm>
            <a:off x="395536" y="1162622"/>
            <a:ext cx="8064896" cy="584775"/>
          </a:xfrm>
          <a:prstGeom prst="rect">
            <a:avLst/>
          </a:prstGeom>
          <a:noFill/>
        </p:spPr>
        <p:txBody>
          <a:bodyPr wrap="square" rtlCol="0">
            <a:spAutoFit/>
          </a:bodyPr>
          <a:lstStyle/>
          <a:p>
            <a:pPr marL="285750" indent="-285750" algn="just">
              <a:buFont typeface="Wingdings" panose="05000000000000000000" pitchFamily="2" charset="2"/>
              <a:buChar char="Ø"/>
            </a:pPr>
            <a:r>
              <a:rPr lang="fr-FR" sz="1600" dirty="0">
                <a:solidFill>
                  <a:schemeClr val="bg1"/>
                </a:solidFill>
              </a:rPr>
              <a:t>AWS est un leader du cloud computing, qui offre une gamme complète de services de cloud computing pour les entreprises de toutes tailles.</a:t>
            </a:r>
          </a:p>
        </p:txBody>
      </p:sp>
      <p:sp>
        <p:nvSpPr>
          <p:cNvPr id="1048619" name="ZoneTexte 3"/>
          <p:cNvSpPr txBox="1"/>
          <p:nvPr/>
        </p:nvSpPr>
        <p:spPr>
          <a:xfrm>
            <a:off x="395536" y="1923678"/>
            <a:ext cx="8496944" cy="830997"/>
          </a:xfrm>
          <a:prstGeom prst="rect">
            <a:avLst/>
          </a:prstGeom>
          <a:noFill/>
        </p:spPr>
        <p:txBody>
          <a:bodyPr wrap="square" rtlCol="0">
            <a:spAutoFit/>
          </a:bodyPr>
          <a:lstStyle/>
          <a:p>
            <a:pPr marL="285750" indent="-285750" algn="just">
              <a:buFont typeface="Wingdings" panose="05000000000000000000" pitchFamily="2" charset="2"/>
              <a:buChar char="Ø"/>
            </a:pPr>
            <a:r>
              <a:rPr lang="fr-FR" sz="1600" dirty="0">
                <a:solidFill>
                  <a:schemeClr val="bg1"/>
                </a:solidFill>
              </a:rPr>
              <a:t>Depuis sa création en 2006, AWS a mis en place un large éventail de services qui permettent aux développeurs et aux entreprises de créer, de déployer et de gérer facilement des applications et des services dans le cloud.</a:t>
            </a:r>
          </a:p>
        </p:txBody>
      </p:sp>
      <p:sp>
        <p:nvSpPr>
          <p:cNvPr id="1048620" name="ZoneTexte 4"/>
          <p:cNvSpPr txBox="1"/>
          <p:nvPr/>
        </p:nvSpPr>
        <p:spPr>
          <a:xfrm>
            <a:off x="373393" y="2930956"/>
            <a:ext cx="8280920" cy="830997"/>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solidFill>
                  <a:schemeClr val="bg1"/>
                </a:solidFill>
              </a:rPr>
              <a:t>AWS propose des services dans différents domaines, tels que le stockage de données, le calcul, la base de données, l'analyse de données, la sécurité, l'intégration, la gestion de l'IoT (Internet des objets), le développement et le déploiement d'applications, etc.</a:t>
            </a:r>
          </a:p>
        </p:txBody>
      </p:sp>
      <p:sp>
        <p:nvSpPr>
          <p:cNvPr id="1048621" name="ZoneTexte 5"/>
          <p:cNvSpPr txBox="1"/>
          <p:nvPr/>
        </p:nvSpPr>
        <p:spPr>
          <a:xfrm>
            <a:off x="373393" y="3971261"/>
            <a:ext cx="8064896" cy="830997"/>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solidFill>
                  <a:schemeClr val="bg1"/>
                </a:solidFill>
              </a:rPr>
              <a:t>Grâce à sa flexibilité, sa scalabilité et sa large gamme de services, AWS est devenu le choix de nombreuses entreprises pour héberger et gérer leurs applications et services dans le cloud.</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8618"/>
                                        </p:tgtEl>
                                        <p:attrNameLst>
                                          <p:attrName>style.visibility</p:attrName>
                                        </p:attrNameLst>
                                      </p:cBhvr>
                                      <p:to>
                                        <p:strVal val="visible"/>
                                      </p:to>
                                    </p:set>
                                    <p:anim calcmode="lin" valueType="num">
                                      <p:cBhvr additive="base">
                                        <p:cTn id="7" dur="500" fill="hold"/>
                                        <p:tgtEl>
                                          <p:spTgt spid="1048618"/>
                                        </p:tgtEl>
                                        <p:attrNameLst>
                                          <p:attrName>ppt_x</p:attrName>
                                        </p:attrNameLst>
                                      </p:cBhvr>
                                      <p:tavLst>
                                        <p:tav tm="0">
                                          <p:val>
                                            <p:strVal val="0-#ppt_w/2"/>
                                          </p:val>
                                        </p:tav>
                                        <p:tav tm="100000">
                                          <p:val>
                                            <p:strVal val="#ppt_x"/>
                                          </p:val>
                                        </p:tav>
                                      </p:tavLst>
                                    </p:anim>
                                    <p:anim calcmode="lin" valueType="num">
                                      <p:cBhvr additive="base">
                                        <p:cTn id="8" dur="500" fill="hold"/>
                                        <p:tgtEl>
                                          <p:spTgt spid="10486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8619"/>
                                        </p:tgtEl>
                                        <p:attrNameLst>
                                          <p:attrName>style.visibility</p:attrName>
                                        </p:attrNameLst>
                                      </p:cBhvr>
                                      <p:to>
                                        <p:strVal val="visible"/>
                                      </p:to>
                                    </p:set>
                                    <p:anim calcmode="lin" valueType="num">
                                      <p:cBhvr additive="base">
                                        <p:cTn id="13" dur="500" fill="hold"/>
                                        <p:tgtEl>
                                          <p:spTgt spid="1048619"/>
                                        </p:tgtEl>
                                        <p:attrNameLst>
                                          <p:attrName>ppt_x</p:attrName>
                                        </p:attrNameLst>
                                      </p:cBhvr>
                                      <p:tavLst>
                                        <p:tav tm="0">
                                          <p:val>
                                            <p:strVal val="0-#ppt_w/2"/>
                                          </p:val>
                                        </p:tav>
                                        <p:tav tm="100000">
                                          <p:val>
                                            <p:strVal val="#ppt_x"/>
                                          </p:val>
                                        </p:tav>
                                      </p:tavLst>
                                    </p:anim>
                                    <p:anim calcmode="lin" valueType="num">
                                      <p:cBhvr additive="base">
                                        <p:cTn id="14" dur="500" fill="hold"/>
                                        <p:tgtEl>
                                          <p:spTgt spid="10486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48620"/>
                                        </p:tgtEl>
                                        <p:attrNameLst>
                                          <p:attrName>style.visibility</p:attrName>
                                        </p:attrNameLst>
                                      </p:cBhvr>
                                      <p:to>
                                        <p:strVal val="visible"/>
                                      </p:to>
                                    </p:set>
                                    <p:anim calcmode="lin" valueType="num">
                                      <p:cBhvr additive="base">
                                        <p:cTn id="19" dur="500" fill="hold"/>
                                        <p:tgtEl>
                                          <p:spTgt spid="1048620"/>
                                        </p:tgtEl>
                                        <p:attrNameLst>
                                          <p:attrName>ppt_x</p:attrName>
                                        </p:attrNameLst>
                                      </p:cBhvr>
                                      <p:tavLst>
                                        <p:tav tm="0">
                                          <p:val>
                                            <p:strVal val="0-#ppt_w/2"/>
                                          </p:val>
                                        </p:tav>
                                        <p:tav tm="100000">
                                          <p:val>
                                            <p:strVal val="#ppt_x"/>
                                          </p:val>
                                        </p:tav>
                                      </p:tavLst>
                                    </p:anim>
                                    <p:anim calcmode="lin" valueType="num">
                                      <p:cBhvr additive="base">
                                        <p:cTn id="20" dur="500" fill="hold"/>
                                        <p:tgtEl>
                                          <p:spTgt spid="10486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48621"/>
                                        </p:tgtEl>
                                        <p:attrNameLst>
                                          <p:attrName>style.visibility</p:attrName>
                                        </p:attrNameLst>
                                      </p:cBhvr>
                                      <p:to>
                                        <p:strVal val="visible"/>
                                      </p:to>
                                    </p:set>
                                    <p:anim calcmode="lin" valueType="num">
                                      <p:cBhvr additive="base">
                                        <p:cTn id="25" dur="500" fill="hold"/>
                                        <p:tgtEl>
                                          <p:spTgt spid="1048621"/>
                                        </p:tgtEl>
                                        <p:attrNameLst>
                                          <p:attrName>ppt_x</p:attrName>
                                        </p:attrNameLst>
                                      </p:cBhvr>
                                      <p:tavLst>
                                        <p:tav tm="0">
                                          <p:val>
                                            <p:strVal val="0-#ppt_w/2"/>
                                          </p:val>
                                        </p:tav>
                                        <p:tav tm="100000">
                                          <p:val>
                                            <p:strVal val="#ppt_x"/>
                                          </p:val>
                                        </p:tav>
                                      </p:tavLst>
                                    </p:anim>
                                    <p:anim calcmode="lin" valueType="num">
                                      <p:cBhvr additive="base">
                                        <p:cTn id="26" dur="500" fill="hold"/>
                                        <p:tgtEl>
                                          <p:spTgt spid="10486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8" grpId="0"/>
      <p:bldP spid="1048619" grpId="0"/>
      <p:bldP spid="1048620" grpId="0"/>
      <p:bldP spid="10486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3" name="Espace réservé du texte 1"/>
          <p:cNvSpPr>
            <a:spLocks noGrp="1"/>
          </p:cNvSpPr>
          <p:nvPr>
            <p:ph type="body" sz="quarter" idx="10"/>
          </p:nvPr>
        </p:nvSpPr>
        <p:spPr>
          <a:xfrm>
            <a:off x="0" y="153958"/>
            <a:ext cx="9144000" cy="576064"/>
          </a:xfrm>
        </p:spPr>
        <p:txBody>
          <a:bodyPr/>
          <a:lstStyle/>
          <a:p>
            <a:r>
              <a:rPr lang="fr-FR" dirty="0"/>
              <a:t>Connexion à une instance EC2</a:t>
            </a:r>
          </a:p>
        </p:txBody>
      </p:sp>
      <p:sp>
        <p:nvSpPr>
          <p:cNvPr id="1048744" name="Espace réservé du texte 2"/>
          <p:cNvSpPr>
            <a:spLocks noGrp="1"/>
          </p:cNvSpPr>
          <p:nvPr>
            <p:ph type="body" sz="quarter" idx="11"/>
          </p:nvPr>
        </p:nvSpPr>
        <p:spPr/>
        <p:txBody>
          <a:bodyPr/>
          <a:lstStyle/>
          <a:p>
            <a:r>
              <a:rPr lang="fr-FR" dirty="0"/>
              <a:t>Application</a:t>
            </a:r>
          </a:p>
        </p:txBody>
      </p:sp>
      <p:pic>
        <p:nvPicPr>
          <p:cNvPr id="2097187" name="Image 6"/>
          <p:cNvPicPr>
            <a:picLocks noChangeAspect="1"/>
          </p:cNvPicPr>
          <p:nvPr/>
        </p:nvPicPr>
        <p:blipFill rotWithShape="1">
          <a:blip r:embed="rId2"/>
          <a:srcRect r="50000" b="40200"/>
          <a:stretch>
            <a:fillRect/>
          </a:stretch>
        </p:blipFill>
        <p:spPr>
          <a:xfrm>
            <a:off x="3851920" y="1275606"/>
            <a:ext cx="4752528" cy="3197256"/>
          </a:xfrm>
          <a:prstGeom prst="rect">
            <a:avLst/>
          </a:prstGeom>
        </p:spPr>
      </p:pic>
      <p:sp>
        <p:nvSpPr>
          <p:cNvPr id="1048745" name="ZoneTexte 7"/>
          <p:cNvSpPr txBox="1"/>
          <p:nvPr/>
        </p:nvSpPr>
        <p:spPr>
          <a:xfrm>
            <a:off x="179512" y="1544443"/>
            <a:ext cx="3240360" cy="584775"/>
          </a:xfrm>
          <a:prstGeom prst="rect">
            <a:avLst/>
          </a:prstGeom>
          <a:noFill/>
        </p:spPr>
        <p:txBody>
          <a:bodyPr wrap="square" rtlCol="0">
            <a:spAutoFit/>
          </a:bodyPr>
          <a:lstStyle/>
          <a:p>
            <a:r>
              <a:rPr lang="fr-FR" sz="1600" dirty="0">
                <a:solidFill>
                  <a:schemeClr val="bg1"/>
                </a:solidFill>
              </a:rPr>
              <a:t>Maintenant vous êtes connectez à votre instante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7"/>
                                        </p:tgtEl>
                                        <p:attrNameLst>
                                          <p:attrName>style.visibility</p:attrName>
                                        </p:attrNameLst>
                                      </p:cBhvr>
                                      <p:to>
                                        <p:strVal val="visible"/>
                                      </p:to>
                                    </p:set>
                                    <p:anim calcmode="lin" valueType="num">
                                      <p:cBhvr additive="base">
                                        <p:cTn id="7" dur="500" fill="hold"/>
                                        <p:tgtEl>
                                          <p:spTgt spid="2097187"/>
                                        </p:tgtEl>
                                        <p:attrNameLst>
                                          <p:attrName>ppt_x</p:attrName>
                                        </p:attrNameLst>
                                      </p:cBhvr>
                                      <p:tavLst>
                                        <p:tav tm="0">
                                          <p:val>
                                            <p:strVal val="#ppt_x"/>
                                          </p:val>
                                        </p:tav>
                                        <p:tav tm="100000">
                                          <p:val>
                                            <p:strVal val="#ppt_x"/>
                                          </p:val>
                                        </p:tav>
                                      </p:tavLst>
                                    </p:anim>
                                    <p:anim calcmode="lin" valueType="num">
                                      <p:cBhvr additive="base">
                                        <p:cTn id="8" dur="500" fill="hold"/>
                                        <p:tgtEl>
                                          <p:spTgt spid="20971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745"/>
                                        </p:tgtEl>
                                        <p:attrNameLst>
                                          <p:attrName>style.visibility</p:attrName>
                                        </p:attrNameLst>
                                      </p:cBhvr>
                                      <p:to>
                                        <p:strVal val="visible"/>
                                      </p:to>
                                    </p:set>
                                    <p:anim calcmode="lin" valueType="num">
                                      <p:cBhvr additive="base">
                                        <p:cTn id="11" dur="500" fill="hold"/>
                                        <p:tgtEl>
                                          <p:spTgt spid="1048745"/>
                                        </p:tgtEl>
                                        <p:attrNameLst>
                                          <p:attrName>ppt_x</p:attrName>
                                        </p:attrNameLst>
                                      </p:cBhvr>
                                      <p:tavLst>
                                        <p:tav tm="0">
                                          <p:val>
                                            <p:strVal val="#ppt_x"/>
                                          </p:val>
                                        </p:tav>
                                        <p:tav tm="100000">
                                          <p:val>
                                            <p:strVal val="#ppt_x"/>
                                          </p:val>
                                        </p:tav>
                                      </p:tavLst>
                                    </p:anim>
                                    <p:anim calcmode="lin" valueType="num">
                                      <p:cBhvr additive="base">
                                        <p:cTn id="12" dur="500" fill="hold"/>
                                        <p:tgtEl>
                                          <p:spTgt spid="10487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6" name="Espace réservé du texte 1"/>
          <p:cNvSpPr>
            <a:spLocks noGrp="1"/>
          </p:cNvSpPr>
          <p:nvPr>
            <p:ph type="body" sz="quarter" idx="10"/>
          </p:nvPr>
        </p:nvSpPr>
        <p:spPr>
          <a:xfrm>
            <a:off x="251520" y="195486"/>
            <a:ext cx="6408712" cy="576064"/>
          </a:xfrm>
        </p:spPr>
        <p:txBody>
          <a:bodyPr/>
          <a:lstStyle/>
          <a:p>
            <a:r>
              <a:rPr lang="fr-FR" sz="2800" dirty="0"/>
              <a:t>Création de l’application MapReduce</a:t>
            </a:r>
          </a:p>
        </p:txBody>
      </p:sp>
      <p:pic>
        <p:nvPicPr>
          <p:cNvPr id="2097188" name="Image 3"/>
          <p:cNvPicPr>
            <a:picLocks noChangeAspect="1"/>
          </p:cNvPicPr>
          <p:nvPr/>
        </p:nvPicPr>
        <p:blipFill>
          <a:blip r:embed="rId2" cstate="print"/>
          <a:stretch>
            <a:fillRect/>
          </a:stretch>
        </p:blipFill>
        <p:spPr>
          <a:xfrm>
            <a:off x="4139952" y="1054545"/>
            <a:ext cx="4608512" cy="3893469"/>
          </a:xfrm>
          <a:prstGeom prst="rect">
            <a:avLst/>
          </a:prstGeom>
        </p:spPr>
      </p:pic>
      <p:sp>
        <p:nvSpPr>
          <p:cNvPr id="1048747" name="ZoneTexte 4"/>
          <p:cNvSpPr txBox="1"/>
          <p:nvPr/>
        </p:nvSpPr>
        <p:spPr>
          <a:xfrm>
            <a:off x="223070" y="1419622"/>
            <a:ext cx="3024336" cy="830997"/>
          </a:xfrm>
          <a:prstGeom prst="rect">
            <a:avLst/>
          </a:prstGeom>
          <a:noFill/>
        </p:spPr>
        <p:txBody>
          <a:bodyPr wrap="square" rtlCol="0">
            <a:spAutoFit/>
          </a:bodyPr>
          <a:lstStyle/>
          <a:p>
            <a:r>
              <a:rPr lang="fr-FR" sz="1600" dirty="0">
                <a:solidFill>
                  <a:schemeClr val="bg1"/>
                </a:solidFill>
              </a:rPr>
              <a:t>On a un fichier texte, et on veut avoir le nombre d’apparition de chaque mot dans ce fichier.</a:t>
            </a:r>
          </a:p>
        </p:txBody>
      </p:sp>
      <p:sp>
        <p:nvSpPr>
          <p:cNvPr id="1048748" name="ZoneTexte 5"/>
          <p:cNvSpPr txBox="1"/>
          <p:nvPr/>
        </p:nvSpPr>
        <p:spPr>
          <a:xfrm>
            <a:off x="223070" y="2892882"/>
            <a:ext cx="3700858" cy="1539240"/>
          </a:xfrm>
          <a:prstGeom prst="rect">
            <a:avLst/>
          </a:prstGeom>
          <a:noFill/>
        </p:spPr>
        <p:txBody>
          <a:bodyPr wrap="square" rtlCol="0">
            <a:spAutoFit/>
          </a:bodyPr>
          <a:lstStyle/>
          <a:p>
            <a:r>
              <a:rPr lang="fr-FR" sz="1600" b="1" dirty="0">
                <a:solidFill>
                  <a:schemeClr val="bg1">
                    <a:lumMod val="75000"/>
                  </a:schemeClr>
                </a:solidFill>
              </a:rPr>
              <a:t>Solution : </a:t>
            </a:r>
            <a:r>
              <a:rPr lang="fr-FR" sz="1600" dirty="0">
                <a:solidFill>
                  <a:schemeClr val="bg1"/>
                </a:solidFill>
              </a:rPr>
              <a:t>A l’aide d’un cluster AWS EMR composé de 3 machines (un matser node et deux cores nodes), on va appliquer le paradigme de programmation MapReduce sur ce fichier texte.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747"/>
                                        </p:tgtEl>
                                        <p:attrNameLst>
                                          <p:attrName>style.visibility</p:attrName>
                                        </p:attrNameLst>
                                      </p:cBhvr>
                                      <p:to>
                                        <p:strVal val="visible"/>
                                      </p:to>
                                    </p:set>
                                    <p:anim calcmode="lin" valueType="num">
                                      <p:cBhvr additive="base">
                                        <p:cTn id="7" dur="500" fill="hold"/>
                                        <p:tgtEl>
                                          <p:spTgt spid="1048747"/>
                                        </p:tgtEl>
                                        <p:attrNameLst>
                                          <p:attrName>ppt_x</p:attrName>
                                        </p:attrNameLst>
                                      </p:cBhvr>
                                      <p:tavLst>
                                        <p:tav tm="0">
                                          <p:val>
                                            <p:strVal val="#ppt_x"/>
                                          </p:val>
                                        </p:tav>
                                        <p:tav tm="100000">
                                          <p:val>
                                            <p:strVal val="#ppt_x"/>
                                          </p:val>
                                        </p:tav>
                                      </p:tavLst>
                                    </p:anim>
                                    <p:anim calcmode="lin" valueType="num">
                                      <p:cBhvr additive="base">
                                        <p:cTn id="8" dur="500" fill="hold"/>
                                        <p:tgtEl>
                                          <p:spTgt spid="104874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88"/>
                                        </p:tgtEl>
                                        <p:attrNameLst>
                                          <p:attrName>style.visibility</p:attrName>
                                        </p:attrNameLst>
                                      </p:cBhvr>
                                      <p:to>
                                        <p:strVal val="visible"/>
                                      </p:to>
                                    </p:set>
                                    <p:anim calcmode="lin" valueType="num">
                                      <p:cBhvr additive="base">
                                        <p:cTn id="13" dur="500" fill="hold"/>
                                        <p:tgtEl>
                                          <p:spTgt spid="2097188"/>
                                        </p:tgtEl>
                                        <p:attrNameLst>
                                          <p:attrName>ppt_x</p:attrName>
                                        </p:attrNameLst>
                                      </p:cBhvr>
                                      <p:tavLst>
                                        <p:tav tm="0">
                                          <p:val>
                                            <p:strVal val="#ppt_x"/>
                                          </p:val>
                                        </p:tav>
                                        <p:tav tm="100000">
                                          <p:val>
                                            <p:strVal val="#ppt_x"/>
                                          </p:val>
                                        </p:tav>
                                      </p:tavLst>
                                    </p:anim>
                                    <p:anim calcmode="lin" valueType="num">
                                      <p:cBhvr additive="base">
                                        <p:cTn id="14" dur="500" fill="hold"/>
                                        <p:tgtEl>
                                          <p:spTgt spid="209718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748"/>
                                        </p:tgtEl>
                                        <p:attrNameLst>
                                          <p:attrName>style.visibility</p:attrName>
                                        </p:attrNameLst>
                                      </p:cBhvr>
                                      <p:to>
                                        <p:strVal val="visible"/>
                                      </p:to>
                                    </p:set>
                                    <p:anim calcmode="lin" valueType="num">
                                      <p:cBhvr additive="base">
                                        <p:cTn id="19" dur="500" fill="hold"/>
                                        <p:tgtEl>
                                          <p:spTgt spid="1048748"/>
                                        </p:tgtEl>
                                        <p:attrNameLst>
                                          <p:attrName>ppt_x</p:attrName>
                                        </p:attrNameLst>
                                      </p:cBhvr>
                                      <p:tavLst>
                                        <p:tav tm="0">
                                          <p:val>
                                            <p:strVal val="#ppt_x"/>
                                          </p:val>
                                        </p:tav>
                                        <p:tav tm="100000">
                                          <p:val>
                                            <p:strVal val="#ppt_x"/>
                                          </p:val>
                                        </p:tav>
                                      </p:tavLst>
                                    </p:anim>
                                    <p:anim calcmode="lin" valueType="num">
                                      <p:cBhvr additive="base">
                                        <p:cTn id="20" dur="500" fill="hold"/>
                                        <p:tgtEl>
                                          <p:spTgt spid="1048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7" grpId="0"/>
      <p:bldP spid="10487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9" name="Espace réservé du texte 1"/>
          <p:cNvSpPr>
            <a:spLocks noGrp="1"/>
          </p:cNvSpPr>
          <p:nvPr>
            <p:ph type="body" sz="quarter" idx="10"/>
          </p:nvPr>
        </p:nvSpPr>
        <p:spPr/>
        <p:txBody>
          <a:bodyPr/>
          <a:lstStyle/>
          <a:p>
            <a:r>
              <a:rPr lang="fr-FR" dirty="0"/>
              <a:t>Création du cluster AWS EMR</a:t>
            </a:r>
          </a:p>
        </p:txBody>
      </p:sp>
      <p:pic>
        <p:nvPicPr>
          <p:cNvPr id="2097189" name="Image 3"/>
          <p:cNvPicPr>
            <a:picLocks noChangeAspect="1"/>
          </p:cNvPicPr>
          <p:nvPr/>
        </p:nvPicPr>
        <p:blipFill rotWithShape="1">
          <a:blip r:embed="rId2"/>
          <a:srcRect t="10800" b="13601"/>
          <a:stretch>
            <a:fillRect/>
          </a:stretch>
        </p:blipFill>
        <p:spPr>
          <a:xfrm>
            <a:off x="2411760" y="1563638"/>
            <a:ext cx="6603999" cy="2808312"/>
          </a:xfrm>
          <a:prstGeom prst="rect">
            <a:avLst/>
          </a:prstGeom>
        </p:spPr>
      </p:pic>
      <p:sp>
        <p:nvSpPr>
          <p:cNvPr id="1048750" name="ZoneTexte 4"/>
          <p:cNvSpPr txBox="1"/>
          <p:nvPr/>
        </p:nvSpPr>
        <p:spPr>
          <a:xfrm>
            <a:off x="0" y="2571750"/>
            <a:ext cx="2267744" cy="1780540"/>
          </a:xfrm>
          <a:prstGeom prst="rect">
            <a:avLst/>
          </a:prstGeom>
          <a:noFill/>
        </p:spPr>
        <p:txBody>
          <a:bodyPr wrap="square" rtlCol="0">
            <a:spAutoFit/>
          </a:bodyPr>
          <a:lstStyle/>
          <a:p>
            <a:r>
              <a:rPr lang="fr-FR" sz="1600" dirty="0">
                <a:solidFill>
                  <a:schemeClr val="bg1"/>
                </a:solidFill>
              </a:rPr>
              <a:t>Vous tapez dans la barre de recherche EMR. Ensuite vous irez cette  page des clusters EMR, vous cliquez sur « Créer un cluster »</a:t>
            </a:r>
          </a:p>
        </p:txBody>
      </p:sp>
      <p:sp>
        <p:nvSpPr>
          <p:cNvPr id="1048751" name="Rectangle 5"/>
          <p:cNvSpPr/>
          <p:nvPr/>
        </p:nvSpPr>
        <p:spPr>
          <a:xfrm>
            <a:off x="3491880" y="2064711"/>
            <a:ext cx="864096"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1" name="Connecteur droit avec flèche 6"/>
          <p:cNvCxnSpPr>
            <a:cxnSpLocks/>
          </p:cNvCxnSpPr>
          <p:nvPr/>
        </p:nvCxnSpPr>
        <p:spPr>
          <a:xfrm flipV="1">
            <a:off x="2267744" y="2352746"/>
            <a:ext cx="1080120" cy="50703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89"/>
                                        </p:tgtEl>
                                        <p:attrNameLst>
                                          <p:attrName>style.visibility</p:attrName>
                                        </p:attrNameLst>
                                      </p:cBhvr>
                                      <p:to>
                                        <p:strVal val="visible"/>
                                      </p:to>
                                    </p:set>
                                    <p:anim calcmode="lin" valueType="num">
                                      <p:cBhvr additive="base">
                                        <p:cTn id="7" dur="500" fill="hold"/>
                                        <p:tgtEl>
                                          <p:spTgt spid="2097189"/>
                                        </p:tgtEl>
                                        <p:attrNameLst>
                                          <p:attrName>ppt_x</p:attrName>
                                        </p:attrNameLst>
                                      </p:cBhvr>
                                      <p:tavLst>
                                        <p:tav tm="0">
                                          <p:val>
                                            <p:strVal val="#ppt_x"/>
                                          </p:val>
                                        </p:tav>
                                        <p:tav tm="100000">
                                          <p:val>
                                            <p:strVal val="#ppt_x"/>
                                          </p:val>
                                        </p:tav>
                                      </p:tavLst>
                                    </p:anim>
                                    <p:anim calcmode="lin" valueType="num">
                                      <p:cBhvr additive="base">
                                        <p:cTn id="8" dur="500" fill="hold"/>
                                        <p:tgtEl>
                                          <p:spTgt spid="209718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51"/>
                                        </p:tgtEl>
                                        <p:attrNameLst>
                                          <p:attrName>style.visibility</p:attrName>
                                        </p:attrNameLst>
                                      </p:cBhvr>
                                      <p:to>
                                        <p:strVal val="visible"/>
                                      </p:to>
                                    </p:set>
                                    <p:animEffect transition="in" filter="fade">
                                      <p:cBhvr>
                                        <p:cTn id="13" dur="500"/>
                                        <p:tgtEl>
                                          <p:spTgt spid="104875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0" grpId="0"/>
      <p:bldP spid="10487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2"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53" name="Espace réservé du texte 2"/>
          <p:cNvSpPr>
            <a:spLocks noGrp="1"/>
          </p:cNvSpPr>
          <p:nvPr>
            <p:ph type="body" sz="quarter" idx="11"/>
          </p:nvPr>
        </p:nvSpPr>
        <p:spPr/>
        <p:txBody>
          <a:bodyPr/>
          <a:lstStyle/>
          <a:p>
            <a:r>
              <a:rPr lang="fr-FR" dirty="0"/>
              <a:t>Application</a:t>
            </a:r>
          </a:p>
        </p:txBody>
      </p:sp>
      <p:pic>
        <p:nvPicPr>
          <p:cNvPr id="2097190" name="Image 4"/>
          <p:cNvPicPr>
            <a:picLocks noChangeAspect="1"/>
          </p:cNvPicPr>
          <p:nvPr/>
        </p:nvPicPr>
        <p:blipFill rotWithShape="1">
          <a:blip r:embed="rId2"/>
          <a:srcRect t="10800" b="41600"/>
          <a:stretch>
            <a:fillRect/>
          </a:stretch>
        </p:blipFill>
        <p:spPr>
          <a:xfrm>
            <a:off x="2639506" y="1660844"/>
            <a:ext cx="6360477" cy="1702994"/>
          </a:xfrm>
          <a:prstGeom prst="rect">
            <a:avLst/>
          </a:prstGeom>
        </p:spPr>
      </p:pic>
      <p:sp>
        <p:nvSpPr>
          <p:cNvPr id="1048754" name="Rectangle 11"/>
          <p:cNvSpPr/>
          <p:nvPr/>
        </p:nvSpPr>
        <p:spPr>
          <a:xfrm>
            <a:off x="4067944" y="2571750"/>
            <a:ext cx="1728192" cy="21602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2" name="Connecteur droit avec flèche 12"/>
          <p:cNvCxnSpPr>
            <a:cxnSpLocks/>
          </p:cNvCxnSpPr>
          <p:nvPr/>
        </p:nvCxnSpPr>
        <p:spPr>
          <a:xfrm>
            <a:off x="2339752" y="2283718"/>
            <a:ext cx="1656184" cy="2880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55" name="ZoneTexte 20"/>
          <p:cNvSpPr txBox="1"/>
          <p:nvPr/>
        </p:nvSpPr>
        <p:spPr>
          <a:xfrm>
            <a:off x="72008" y="1648882"/>
            <a:ext cx="2411760" cy="830997"/>
          </a:xfrm>
          <a:prstGeom prst="rect">
            <a:avLst/>
          </a:prstGeom>
          <a:noFill/>
        </p:spPr>
        <p:txBody>
          <a:bodyPr wrap="square" rtlCol="0">
            <a:spAutoFit/>
          </a:bodyPr>
          <a:lstStyle/>
          <a:p>
            <a:r>
              <a:rPr lang="fr-FR" sz="1600" dirty="0">
                <a:solidFill>
                  <a:schemeClr val="bg1"/>
                </a:solidFill>
              </a:rPr>
              <a:t>La première des choses à faire, c’est de nommer le cluster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0"/>
                                        </p:tgtEl>
                                        <p:attrNameLst>
                                          <p:attrName>style.visibility</p:attrName>
                                        </p:attrNameLst>
                                      </p:cBhvr>
                                      <p:to>
                                        <p:strVal val="visible"/>
                                      </p:to>
                                    </p:set>
                                    <p:anim calcmode="lin" valueType="num">
                                      <p:cBhvr additive="base">
                                        <p:cTn id="7" dur="500" fill="hold"/>
                                        <p:tgtEl>
                                          <p:spTgt spid="2097190"/>
                                        </p:tgtEl>
                                        <p:attrNameLst>
                                          <p:attrName>ppt_x</p:attrName>
                                        </p:attrNameLst>
                                      </p:cBhvr>
                                      <p:tavLst>
                                        <p:tav tm="0">
                                          <p:val>
                                            <p:strVal val="#ppt_x"/>
                                          </p:val>
                                        </p:tav>
                                        <p:tav tm="100000">
                                          <p:val>
                                            <p:strVal val="#ppt_x"/>
                                          </p:val>
                                        </p:tav>
                                      </p:tavLst>
                                    </p:anim>
                                    <p:anim calcmode="lin" valueType="num">
                                      <p:cBhvr additive="base">
                                        <p:cTn id="8" dur="500" fill="hold"/>
                                        <p:tgtEl>
                                          <p:spTgt spid="20971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54"/>
                                        </p:tgtEl>
                                        <p:attrNameLst>
                                          <p:attrName>style.visibility</p:attrName>
                                        </p:attrNameLst>
                                      </p:cBhvr>
                                      <p:to>
                                        <p:strVal val="visible"/>
                                      </p:to>
                                    </p:set>
                                    <p:animEffect transition="in" filter="fade">
                                      <p:cBhvr>
                                        <p:cTn id="13" dur="500"/>
                                        <p:tgtEl>
                                          <p:spTgt spid="104875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4" grpId="0" animBg="1"/>
      <p:bldP spid="10487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6"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57" name="Espace réservé du texte 2"/>
          <p:cNvSpPr>
            <a:spLocks noGrp="1"/>
          </p:cNvSpPr>
          <p:nvPr>
            <p:ph type="body" sz="quarter" idx="11"/>
          </p:nvPr>
        </p:nvSpPr>
        <p:spPr/>
        <p:txBody>
          <a:bodyPr/>
          <a:lstStyle/>
          <a:p>
            <a:r>
              <a:rPr lang="fr-FR" dirty="0"/>
              <a:t>Application</a:t>
            </a:r>
          </a:p>
        </p:txBody>
      </p:sp>
      <p:pic>
        <p:nvPicPr>
          <p:cNvPr id="2097191" name="Image 5"/>
          <p:cNvPicPr>
            <a:picLocks noChangeAspect="1"/>
          </p:cNvPicPr>
          <p:nvPr/>
        </p:nvPicPr>
        <p:blipFill rotWithShape="1">
          <a:blip r:embed="rId2"/>
          <a:srcRect l="12988" t="24801" r="23226" b="29000"/>
          <a:stretch>
            <a:fillRect/>
          </a:stretch>
        </p:blipFill>
        <p:spPr>
          <a:xfrm>
            <a:off x="2987824" y="1533158"/>
            <a:ext cx="5832648" cy="2376264"/>
          </a:xfrm>
          <a:prstGeom prst="rect">
            <a:avLst/>
          </a:prstGeom>
        </p:spPr>
      </p:pic>
      <p:sp>
        <p:nvSpPr>
          <p:cNvPr id="1048758" name="Rectangle 9"/>
          <p:cNvSpPr/>
          <p:nvPr/>
        </p:nvSpPr>
        <p:spPr>
          <a:xfrm>
            <a:off x="3995936" y="1707654"/>
            <a:ext cx="3384376" cy="158417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3" name="Connecteur droit avec flèche 10"/>
          <p:cNvCxnSpPr>
            <a:cxnSpLocks/>
          </p:cNvCxnSpPr>
          <p:nvPr/>
        </p:nvCxnSpPr>
        <p:spPr>
          <a:xfrm>
            <a:off x="2699792" y="2211710"/>
            <a:ext cx="1296144" cy="26816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59" name="ZoneTexte 13"/>
          <p:cNvSpPr txBox="1"/>
          <p:nvPr/>
        </p:nvSpPr>
        <p:spPr>
          <a:xfrm>
            <a:off x="153332" y="1426880"/>
            <a:ext cx="2618468" cy="1297940"/>
          </a:xfrm>
          <a:prstGeom prst="rect">
            <a:avLst/>
          </a:prstGeom>
          <a:noFill/>
        </p:spPr>
        <p:txBody>
          <a:bodyPr wrap="square" rtlCol="0">
            <a:spAutoFit/>
          </a:bodyPr>
          <a:lstStyle/>
          <a:p>
            <a:r>
              <a:rPr lang="fr-FR" sz="1600" dirty="0">
                <a:solidFill>
                  <a:schemeClr val="bg1"/>
                </a:solidFill>
              </a:rPr>
              <a:t>Vous devez ensuite choisir une configuration pour votre cluster selon votre besoin. Dans notre cas, on va choisir Core Hadoop</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1"/>
                                        </p:tgtEl>
                                        <p:attrNameLst>
                                          <p:attrName>style.visibility</p:attrName>
                                        </p:attrNameLst>
                                      </p:cBhvr>
                                      <p:to>
                                        <p:strVal val="visible"/>
                                      </p:to>
                                    </p:set>
                                    <p:anim calcmode="lin" valueType="num">
                                      <p:cBhvr additive="base">
                                        <p:cTn id="7" dur="500" fill="hold"/>
                                        <p:tgtEl>
                                          <p:spTgt spid="2097191"/>
                                        </p:tgtEl>
                                        <p:attrNameLst>
                                          <p:attrName>ppt_x</p:attrName>
                                        </p:attrNameLst>
                                      </p:cBhvr>
                                      <p:tavLst>
                                        <p:tav tm="0">
                                          <p:val>
                                            <p:strVal val="#ppt_x"/>
                                          </p:val>
                                        </p:tav>
                                        <p:tav tm="100000">
                                          <p:val>
                                            <p:strVal val="#ppt_x"/>
                                          </p:val>
                                        </p:tav>
                                      </p:tavLst>
                                    </p:anim>
                                    <p:anim calcmode="lin" valueType="num">
                                      <p:cBhvr additive="base">
                                        <p:cTn id="8" dur="500" fill="hold"/>
                                        <p:tgtEl>
                                          <p:spTgt spid="20971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58"/>
                                        </p:tgtEl>
                                        <p:attrNameLst>
                                          <p:attrName>style.visibility</p:attrName>
                                        </p:attrNameLst>
                                      </p:cBhvr>
                                      <p:to>
                                        <p:strVal val="visible"/>
                                      </p:to>
                                    </p:set>
                                    <p:animEffect transition="in" filter="fade">
                                      <p:cBhvr>
                                        <p:cTn id="13" dur="500"/>
                                        <p:tgtEl>
                                          <p:spTgt spid="104875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8" grpId="0" animBg="1"/>
      <p:bldP spid="104875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0"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61" name="Espace réservé du texte 2"/>
          <p:cNvSpPr>
            <a:spLocks noGrp="1"/>
          </p:cNvSpPr>
          <p:nvPr>
            <p:ph type="body" sz="quarter" idx="11"/>
          </p:nvPr>
        </p:nvSpPr>
        <p:spPr/>
        <p:txBody>
          <a:bodyPr/>
          <a:lstStyle/>
          <a:p>
            <a:r>
              <a:rPr lang="fr-FR" dirty="0"/>
              <a:t>Application</a:t>
            </a:r>
          </a:p>
        </p:txBody>
      </p:sp>
      <p:pic>
        <p:nvPicPr>
          <p:cNvPr id="2097192" name="Image 5"/>
          <p:cNvPicPr>
            <a:picLocks noChangeAspect="1"/>
          </p:cNvPicPr>
          <p:nvPr/>
        </p:nvPicPr>
        <p:blipFill rotWithShape="1">
          <a:blip r:embed="rId3"/>
          <a:srcRect l="13775" t="33201" r="12988" b="34600"/>
          <a:stretch>
            <a:fillRect/>
          </a:stretch>
        </p:blipFill>
        <p:spPr>
          <a:xfrm>
            <a:off x="3419872" y="1823796"/>
            <a:ext cx="5544616" cy="1495908"/>
          </a:xfrm>
          <a:prstGeom prst="rect">
            <a:avLst/>
          </a:prstGeom>
        </p:spPr>
      </p:pic>
      <p:sp>
        <p:nvSpPr>
          <p:cNvPr id="1048762" name="ZoneTexte 7"/>
          <p:cNvSpPr txBox="1"/>
          <p:nvPr/>
        </p:nvSpPr>
        <p:spPr>
          <a:xfrm>
            <a:off x="26694" y="1786920"/>
            <a:ext cx="3249162" cy="1297940"/>
          </a:xfrm>
          <a:prstGeom prst="rect">
            <a:avLst/>
          </a:prstGeom>
          <a:noFill/>
        </p:spPr>
        <p:txBody>
          <a:bodyPr wrap="square" rtlCol="0">
            <a:spAutoFit/>
          </a:bodyPr>
          <a:lstStyle/>
          <a:p>
            <a:pPr algn="just"/>
            <a:r>
              <a:rPr lang="fr-FR" sz="1600" dirty="0">
                <a:solidFill>
                  <a:schemeClr val="bg1"/>
                </a:solidFill>
              </a:rPr>
              <a:t>Dans cette partie vous devez choisir le type et le nombres d’instances. Dans notre cas, on va utiliser 3 instances (un nœud maître et deux nœuds principaux)</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2"/>
                                        </p:tgtEl>
                                        <p:attrNameLst>
                                          <p:attrName>style.visibility</p:attrName>
                                        </p:attrNameLst>
                                      </p:cBhvr>
                                      <p:to>
                                        <p:strVal val="visible"/>
                                      </p:to>
                                    </p:set>
                                    <p:anim calcmode="lin" valueType="num">
                                      <p:cBhvr additive="base">
                                        <p:cTn id="7" dur="500" fill="hold"/>
                                        <p:tgtEl>
                                          <p:spTgt spid="2097192"/>
                                        </p:tgtEl>
                                        <p:attrNameLst>
                                          <p:attrName>ppt_x</p:attrName>
                                        </p:attrNameLst>
                                      </p:cBhvr>
                                      <p:tavLst>
                                        <p:tav tm="0">
                                          <p:val>
                                            <p:strVal val="#ppt_x"/>
                                          </p:val>
                                        </p:tav>
                                        <p:tav tm="100000">
                                          <p:val>
                                            <p:strVal val="#ppt_x"/>
                                          </p:val>
                                        </p:tav>
                                      </p:tavLst>
                                    </p:anim>
                                    <p:anim calcmode="lin" valueType="num">
                                      <p:cBhvr additive="base">
                                        <p:cTn id="8" dur="500" fill="hold"/>
                                        <p:tgtEl>
                                          <p:spTgt spid="20971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48762"/>
                                        </p:tgtEl>
                                        <p:attrNameLst>
                                          <p:attrName>style.visibility</p:attrName>
                                        </p:attrNameLst>
                                      </p:cBhvr>
                                      <p:to>
                                        <p:strVal val="visible"/>
                                      </p:to>
                                    </p:set>
                                    <p:anim calcmode="lin" valueType="num">
                                      <p:cBhvr additive="base">
                                        <p:cTn id="13" dur="500" fill="hold"/>
                                        <p:tgtEl>
                                          <p:spTgt spid="1048762"/>
                                        </p:tgtEl>
                                        <p:attrNameLst>
                                          <p:attrName>ppt_x</p:attrName>
                                        </p:attrNameLst>
                                      </p:cBhvr>
                                      <p:tavLst>
                                        <p:tav tm="0">
                                          <p:val>
                                            <p:strVal val="#ppt_x"/>
                                          </p:val>
                                        </p:tav>
                                        <p:tav tm="100000">
                                          <p:val>
                                            <p:strVal val="#ppt_x"/>
                                          </p:val>
                                        </p:tav>
                                      </p:tavLst>
                                    </p:anim>
                                    <p:anim calcmode="lin" valueType="num">
                                      <p:cBhvr additive="base">
                                        <p:cTn id="14" dur="500" fill="hold"/>
                                        <p:tgtEl>
                                          <p:spTgt spid="10487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6"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67" name="Espace réservé du texte 2"/>
          <p:cNvSpPr>
            <a:spLocks noGrp="1"/>
          </p:cNvSpPr>
          <p:nvPr>
            <p:ph type="body" sz="quarter" idx="11"/>
          </p:nvPr>
        </p:nvSpPr>
        <p:spPr/>
        <p:txBody>
          <a:bodyPr/>
          <a:lstStyle/>
          <a:p>
            <a:r>
              <a:rPr lang="fr-FR" dirty="0"/>
              <a:t>Application</a:t>
            </a:r>
          </a:p>
        </p:txBody>
      </p:sp>
      <p:pic>
        <p:nvPicPr>
          <p:cNvPr id="2097193" name="Image 4"/>
          <p:cNvPicPr>
            <a:picLocks noChangeAspect="1"/>
          </p:cNvPicPr>
          <p:nvPr/>
        </p:nvPicPr>
        <p:blipFill rotWithShape="1">
          <a:blip r:embed="rId3"/>
          <a:srcRect l="13775" t="37400" r="9051" b="17800"/>
          <a:stretch>
            <a:fillRect/>
          </a:stretch>
        </p:blipFill>
        <p:spPr>
          <a:xfrm>
            <a:off x="2555776" y="1562260"/>
            <a:ext cx="6439405" cy="2102663"/>
          </a:xfrm>
          <a:prstGeom prst="rect">
            <a:avLst/>
          </a:prstGeom>
        </p:spPr>
      </p:pic>
      <p:sp>
        <p:nvSpPr>
          <p:cNvPr id="1048768" name="Rectangle 8"/>
          <p:cNvSpPr/>
          <p:nvPr/>
        </p:nvSpPr>
        <p:spPr>
          <a:xfrm>
            <a:off x="4067944" y="1779662"/>
            <a:ext cx="2232248" cy="64807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4" name="Connecteur droit avec flèche 9"/>
          <p:cNvCxnSpPr>
            <a:cxnSpLocks/>
          </p:cNvCxnSpPr>
          <p:nvPr/>
        </p:nvCxnSpPr>
        <p:spPr>
          <a:xfrm>
            <a:off x="2483768" y="1779662"/>
            <a:ext cx="1502975" cy="25372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69" name="ZoneTexte 10"/>
          <p:cNvSpPr txBox="1"/>
          <p:nvPr/>
        </p:nvSpPr>
        <p:spPr>
          <a:xfrm>
            <a:off x="134450" y="1290152"/>
            <a:ext cx="2349318" cy="1297940"/>
          </a:xfrm>
          <a:prstGeom prst="rect">
            <a:avLst/>
          </a:prstGeom>
          <a:noFill/>
        </p:spPr>
        <p:txBody>
          <a:bodyPr wrap="square" rtlCol="0">
            <a:spAutoFit/>
          </a:bodyPr>
          <a:lstStyle/>
          <a:p>
            <a:r>
              <a:rPr lang="fr-FR" sz="1600" dirty="0">
                <a:solidFill>
                  <a:schemeClr val="bg1"/>
                </a:solidFill>
              </a:rPr>
              <a:t>Comme le cas dans la création d’une instance EC2, vous devez sélectionner votre paire de clé</a:t>
            </a:r>
          </a:p>
        </p:txBody>
      </p:sp>
      <p:sp>
        <p:nvSpPr>
          <p:cNvPr id="1048770" name="Rectangle 13"/>
          <p:cNvSpPr/>
          <p:nvPr/>
        </p:nvSpPr>
        <p:spPr>
          <a:xfrm>
            <a:off x="7668343" y="3291829"/>
            <a:ext cx="1080121" cy="288033"/>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5" name="Connecteur droit avec flèche 14"/>
          <p:cNvCxnSpPr>
            <a:cxnSpLocks/>
            <a:stCxn id="1048771" idx="3"/>
          </p:cNvCxnSpPr>
          <p:nvPr/>
        </p:nvCxnSpPr>
        <p:spPr>
          <a:xfrm flipV="1">
            <a:off x="2483768" y="3418691"/>
            <a:ext cx="5103375" cy="58020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71" name="ZoneTexte 16"/>
          <p:cNvSpPr txBox="1"/>
          <p:nvPr/>
        </p:nvSpPr>
        <p:spPr>
          <a:xfrm>
            <a:off x="134450" y="3706509"/>
            <a:ext cx="2349318" cy="584775"/>
          </a:xfrm>
          <a:prstGeom prst="rect">
            <a:avLst/>
          </a:prstGeom>
          <a:noFill/>
        </p:spPr>
        <p:txBody>
          <a:bodyPr wrap="square" rtlCol="0">
            <a:spAutoFit/>
          </a:bodyPr>
          <a:lstStyle/>
          <a:p>
            <a:r>
              <a:rPr lang="fr-FR" sz="1600" dirty="0">
                <a:solidFill>
                  <a:schemeClr val="bg1"/>
                </a:solidFill>
              </a:rPr>
              <a:t>Cliquez ensuite sur « Créer un cluster » </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3"/>
                                        </p:tgtEl>
                                        <p:attrNameLst>
                                          <p:attrName>style.visibility</p:attrName>
                                        </p:attrNameLst>
                                      </p:cBhvr>
                                      <p:to>
                                        <p:strVal val="visible"/>
                                      </p:to>
                                    </p:set>
                                    <p:anim calcmode="lin" valueType="num">
                                      <p:cBhvr additive="base">
                                        <p:cTn id="7" dur="500" fill="hold"/>
                                        <p:tgtEl>
                                          <p:spTgt spid="2097193"/>
                                        </p:tgtEl>
                                        <p:attrNameLst>
                                          <p:attrName>ppt_x</p:attrName>
                                        </p:attrNameLst>
                                      </p:cBhvr>
                                      <p:tavLst>
                                        <p:tav tm="0">
                                          <p:val>
                                            <p:strVal val="#ppt_x"/>
                                          </p:val>
                                        </p:tav>
                                        <p:tav tm="100000">
                                          <p:val>
                                            <p:strVal val="#ppt_x"/>
                                          </p:val>
                                        </p:tav>
                                      </p:tavLst>
                                    </p:anim>
                                    <p:anim calcmode="lin" valueType="num">
                                      <p:cBhvr additive="base">
                                        <p:cTn id="8" dur="500" fill="hold"/>
                                        <p:tgtEl>
                                          <p:spTgt spid="20971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68"/>
                                        </p:tgtEl>
                                        <p:attrNameLst>
                                          <p:attrName>style.visibility</p:attrName>
                                        </p:attrNameLst>
                                      </p:cBhvr>
                                      <p:to>
                                        <p:strVal val="visible"/>
                                      </p:to>
                                    </p:set>
                                    <p:animEffect transition="in" filter="fade">
                                      <p:cBhvr>
                                        <p:cTn id="13" dur="500"/>
                                        <p:tgtEl>
                                          <p:spTgt spid="104876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8770"/>
                                        </p:tgtEl>
                                        <p:attrNameLst>
                                          <p:attrName>style.visibility</p:attrName>
                                        </p:attrNameLst>
                                      </p:cBhvr>
                                      <p:to>
                                        <p:strVal val="visible"/>
                                      </p:to>
                                    </p:set>
                                    <p:animEffect transition="in" filter="fade">
                                      <p:cBhvr>
                                        <p:cTn id="24" dur="500"/>
                                        <p:tgtEl>
                                          <p:spTgt spid="104877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57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68" grpId="0" animBg="1"/>
      <p:bldP spid="1048769" grpId="0"/>
      <p:bldP spid="1048770" grpId="0" animBg="1"/>
      <p:bldP spid="10487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5"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76" name="Espace réservé du texte 2"/>
          <p:cNvSpPr>
            <a:spLocks noGrp="1"/>
          </p:cNvSpPr>
          <p:nvPr>
            <p:ph type="body" sz="quarter" idx="11"/>
          </p:nvPr>
        </p:nvSpPr>
        <p:spPr/>
        <p:txBody>
          <a:bodyPr/>
          <a:lstStyle/>
          <a:p>
            <a:r>
              <a:rPr lang="fr-FR" dirty="0"/>
              <a:t>Application</a:t>
            </a:r>
          </a:p>
        </p:txBody>
      </p:sp>
      <p:pic>
        <p:nvPicPr>
          <p:cNvPr id="2097194" name="Image 8"/>
          <p:cNvPicPr>
            <a:picLocks noChangeAspect="1"/>
          </p:cNvPicPr>
          <p:nvPr/>
        </p:nvPicPr>
        <p:blipFill rotWithShape="1">
          <a:blip r:embed="rId3"/>
          <a:srcRect l="-698" t="15184" r="698" b="12016"/>
          <a:stretch>
            <a:fillRect/>
          </a:stretch>
        </p:blipFill>
        <p:spPr>
          <a:xfrm>
            <a:off x="2555776" y="1518776"/>
            <a:ext cx="6397337" cy="2619673"/>
          </a:xfrm>
          <a:prstGeom prst="rect">
            <a:avLst/>
          </a:prstGeom>
        </p:spPr>
      </p:pic>
      <p:sp>
        <p:nvSpPr>
          <p:cNvPr id="1048777" name="ZoneTexte 9"/>
          <p:cNvSpPr txBox="1"/>
          <p:nvPr/>
        </p:nvSpPr>
        <p:spPr>
          <a:xfrm>
            <a:off x="0" y="2290003"/>
            <a:ext cx="2411760" cy="1077218"/>
          </a:xfrm>
          <a:prstGeom prst="rect">
            <a:avLst/>
          </a:prstGeom>
          <a:noFill/>
        </p:spPr>
        <p:txBody>
          <a:bodyPr wrap="square" rtlCol="0">
            <a:spAutoFit/>
          </a:bodyPr>
          <a:lstStyle/>
          <a:p>
            <a:r>
              <a:rPr lang="fr-FR" sz="1600" dirty="0">
                <a:solidFill>
                  <a:schemeClr val="bg1"/>
                </a:solidFill>
              </a:rPr>
              <a:t>Maintenant le cluster est entrain de démarrer, il faut attendre presque 10min.</a:t>
            </a:r>
          </a:p>
        </p:txBody>
      </p:sp>
      <p:sp>
        <p:nvSpPr>
          <p:cNvPr id="1048778" name="Rectangle 10"/>
          <p:cNvSpPr/>
          <p:nvPr/>
        </p:nvSpPr>
        <p:spPr>
          <a:xfrm>
            <a:off x="4860032" y="1851670"/>
            <a:ext cx="1008112" cy="1817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6" name="Connecteur droit avec flèche 11"/>
          <p:cNvCxnSpPr>
            <a:cxnSpLocks/>
          </p:cNvCxnSpPr>
          <p:nvPr/>
        </p:nvCxnSpPr>
        <p:spPr>
          <a:xfrm flipV="1">
            <a:off x="2411760" y="2033386"/>
            <a:ext cx="2376264" cy="61037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4"/>
                                        </p:tgtEl>
                                        <p:attrNameLst>
                                          <p:attrName>style.visibility</p:attrName>
                                        </p:attrNameLst>
                                      </p:cBhvr>
                                      <p:to>
                                        <p:strVal val="visible"/>
                                      </p:to>
                                    </p:set>
                                    <p:anim calcmode="lin" valueType="num">
                                      <p:cBhvr additive="base">
                                        <p:cTn id="7" dur="500" fill="hold"/>
                                        <p:tgtEl>
                                          <p:spTgt spid="2097194"/>
                                        </p:tgtEl>
                                        <p:attrNameLst>
                                          <p:attrName>ppt_x</p:attrName>
                                        </p:attrNameLst>
                                      </p:cBhvr>
                                      <p:tavLst>
                                        <p:tav tm="0">
                                          <p:val>
                                            <p:strVal val="#ppt_x"/>
                                          </p:val>
                                        </p:tav>
                                        <p:tav tm="100000">
                                          <p:val>
                                            <p:strVal val="#ppt_x"/>
                                          </p:val>
                                        </p:tav>
                                      </p:tavLst>
                                    </p:anim>
                                    <p:anim calcmode="lin" valueType="num">
                                      <p:cBhvr additive="base">
                                        <p:cTn id="8" dur="500" fill="hold"/>
                                        <p:tgtEl>
                                          <p:spTgt spid="20971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78"/>
                                        </p:tgtEl>
                                        <p:attrNameLst>
                                          <p:attrName>style.visibility</p:attrName>
                                        </p:attrNameLst>
                                      </p:cBhvr>
                                      <p:to>
                                        <p:strVal val="visible"/>
                                      </p:to>
                                    </p:set>
                                    <p:animEffect transition="in" filter="fade">
                                      <p:cBhvr>
                                        <p:cTn id="13" dur="500"/>
                                        <p:tgtEl>
                                          <p:spTgt spid="104877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77" grpId="0"/>
      <p:bldP spid="104877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83" name="Espace réservé du texte 2"/>
          <p:cNvSpPr>
            <a:spLocks noGrp="1"/>
          </p:cNvSpPr>
          <p:nvPr>
            <p:ph type="body" sz="quarter" idx="11"/>
          </p:nvPr>
        </p:nvSpPr>
        <p:spPr/>
        <p:txBody>
          <a:bodyPr/>
          <a:lstStyle/>
          <a:p>
            <a:r>
              <a:rPr lang="fr-FR" dirty="0"/>
              <a:t>Application</a:t>
            </a:r>
          </a:p>
        </p:txBody>
      </p:sp>
      <p:pic>
        <p:nvPicPr>
          <p:cNvPr id="2097195" name="Image 6"/>
          <p:cNvPicPr>
            <a:picLocks noChangeAspect="1"/>
          </p:cNvPicPr>
          <p:nvPr/>
        </p:nvPicPr>
        <p:blipFill rotWithShape="1">
          <a:blip r:embed="rId3"/>
          <a:srcRect t="17800" r="13775" b="13601"/>
          <a:stretch>
            <a:fillRect/>
          </a:stretch>
        </p:blipFill>
        <p:spPr>
          <a:xfrm>
            <a:off x="2339752" y="1300382"/>
            <a:ext cx="6660232" cy="2980570"/>
          </a:xfrm>
          <a:prstGeom prst="rect">
            <a:avLst/>
          </a:prstGeom>
        </p:spPr>
      </p:pic>
      <p:sp>
        <p:nvSpPr>
          <p:cNvPr id="1048784" name="ZoneTexte 12"/>
          <p:cNvSpPr txBox="1"/>
          <p:nvPr/>
        </p:nvSpPr>
        <p:spPr>
          <a:xfrm>
            <a:off x="16576" y="1309573"/>
            <a:ext cx="2251168" cy="1056640"/>
          </a:xfrm>
          <a:prstGeom prst="rect">
            <a:avLst/>
          </a:prstGeom>
          <a:noFill/>
        </p:spPr>
        <p:txBody>
          <a:bodyPr wrap="square" rtlCol="0">
            <a:spAutoFit/>
          </a:bodyPr>
          <a:lstStyle/>
          <a:p>
            <a:r>
              <a:rPr lang="fr-FR" sz="1600" dirty="0">
                <a:solidFill>
                  <a:schemeClr val="bg1"/>
                </a:solidFill>
              </a:rPr>
              <a:t>Lorsque le cluster est En attente, vous pouvez ajouter des étapes.</a:t>
            </a:r>
          </a:p>
        </p:txBody>
      </p:sp>
      <p:sp>
        <p:nvSpPr>
          <p:cNvPr id="1048785" name="Rectangle 13"/>
          <p:cNvSpPr/>
          <p:nvPr/>
        </p:nvSpPr>
        <p:spPr>
          <a:xfrm>
            <a:off x="5076056" y="1612615"/>
            <a:ext cx="648072" cy="18171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7" name="Connecteur droit avec flèche 14"/>
          <p:cNvCxnSpPr>
            <a:cxnSpLocks/>
          </p:cNvCxnSpPr>
          <p:nvPr/>
        </p:nvCxnSpPr>
        <p:spPr>
          <a:xfrm>
            <a:off x="2267744" y="1612615"/>
            <a:ext cx="2664296" cy="9085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786" name="ZoneTexte 17"/>
          <p:cNvSpPr txBox="1"/>
          <p:nvPr/>
        </p:nvSpPr>
        <p:spPr>
          <a:xfrm>
            <a:off x="0" y="3291830"/>
            <a:ext cx="2187968" cy="584775"/>
          </a:xfrm>
          <a:prstGeom prst="rect">
            <a:avLst/>
          </a:prstGeom>
          <a:noFill/>
        </p:spPr>
        <p:txBody>
          <a:bodyPr wrap="square" rtlCol="0">
            <a:spAutoFit/>
          </a:bodyPr>
          <a:lstStyle/>
          <a:p>
            <a:r>
              <a:rPr lang="fr-FR" sz="1600" dirty="0">
                <a:solidFill>
                  <a:schemeClr val="bg1"/>
                </a:solidFill>
              </a:rPr>
              <a:t>Ensuite cliquez sur l’onglet Etapes</a:t>
            </a:r>
          </a:p>
        </p:txBody>
      </p:sp>
      <p:sp>
        <p:nvSpPr>
          <p:cNvPr id="1048787" name="Rectangle 18"/>
          <p:cNvSpPr/>
          <p:nvPr/>
        </p:nvSpPr>
        <p:spPr>
          <a:xfrm>
            <a:off x="8265674" y="1819771"/>
            <a:ext cx="648072" cy="2889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8" name="Connecteur droit avec flèche 19"/>
          <p:cNvCxnSpPr>
            <a:cxnSpLocks/>
          </p:cNvCxnSpPr>
          <p:nvPr/>
        </p:nvCxnSpPr>
        <p:spPr>
          <a:xfrm flipV="1">
            <a:off x="2267744" y="2097374"/>
            <a:ext cx="5900485" cy="1342655"/>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5"/>
                                        </p:tgtEl>
                                        <p:attrNameLst>
                                          <p:attrName>style.visibility</p:attrName>
                                        </p:attrNameLst>
                                      </p:cBhvr>
                                      <p:to>
                                        <p:strVal val="visible"/>
                                      </p:to>
                                    </p:set>
                                    <p:anim calcmode="lin" valueType="num">
                                      <p:cBhvr additive="base">
                                        <p:cTn id="7" dur="500" fill="hold"/>
                                        <p:tgtEl>
                                          <p:spTgt spid="2097195"/>
                                        </p:tgtEl>
                                        <p:attrNameLst>
                                          <p:attrName>ppt_x</p:attrName>
                                        </p:attrNameLst>
                                      </p:cBhvr>
                                      <p:tavLst>
                                        <p:tav tm="0">
                                          <p:val>
                                            <p:strVal val="#ppt_x"/>
                                          </p:val>
                                        </p:tav>
                                        <p:tav tm="100000">
                                          <p:val>
                                            <p:strVal val="#ppt_x"/>
                                          </p:val>
                                        </p:tav>
                                      </p:tavLst>
                                    </p:anim>
                                    <p:anim calcmode="lin" valueType="num">
                                      <p:cBhvr additive="base">
                                        <p:cTn id="8" dur="500" fill="hold"/>
                                        <p:tgtEl>
                                          <p:spTgt spid="20971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85"/>
                                        </p:tgtEl>
                                        <p:attrNameLst>
                                          <p:attrName>style.visibility</p:attrName>
                                        </p:attrNameLst>
                                      </p:cBhvr>
                                      <p:to>
                                        <p:strVal val="visible"/>
                                      </p:to>
                                    </p:set>
                                    <p:animEffect transition="in" filter="fade">
                                      <p:cBhvr>
                                        <p:cTn id="13" dur="500"/>
                                        <p:tgtEl>
                                          <p:spTgt spid="104878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8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8787"/>
                                        </p:tgtEl>
                                        <p:attrNameLst>
                                          <p:attrName>style.visibility</p:attrName>
                                        </p:attrNameLst>
                                      </p:cBhvr>
                                      <p:to>
                                        <p:strVal val="visible"/>
                                      </p:to>
                                    </p:set>
                                    <p:animEffect transition="in" filter="fade">
                                      <p:cBhvr>
                                        <p:cTn id="24" dur="500"/>
                                        <p:tgtEl>
                                          <p:spTgt spid="104878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57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4" grpId="0"/>
      <p:bldP spid="1048785" grpId="0" animBg="1"/>
      <p:bldP spid="1048786" grpId="0"/>
      <p:bldP spid="104878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1"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792" name="Espace réservé du texte 2"/>
          <p:cNvSpPr>
            <a:spLocks noGrp="1"/>
          </p:cNvSpPr>
          <p:nvPr>
            <p:ph type="body" sz="quarter" idx="11"/>
          </p:nvPr>
        </p:nvSpPr>
        <p:spPr/>
        <p:txBody>
          <a:bodyPr/>
          <a:lstStyle/>
          <a:p>
            <a:r>
              <a:rPr lang="fr-FR" dirty="0"/>
              <a:t>Application</a:t>
            </a:r>
          </a:p>
        </p:txBody>
      </p:sp>
      <p:pic>
        <p:nvPicPr>
          <p:cNvPr id="2097196" name="Image 17"/>
          <p:cNvPicPr>
            <a:picLocks noChangeAspect="1"/>
          </p:cNvPicPr>
          <p:nvPr/>
        </p:nvPicPr>
        <p:blipFill rotWithShape="1">
          <a:blip r:embed="rId3"/>
          <a:srcRect l="15350" t="16400" r="14562" b="47201"/>
          <a:stretch>
            <a:fillRect/>
          </a:stretch>
        </p:blipFill>
        <p:spPr>
          <a:xfrm>
            <a:off x="3586839" y="1097764"/>
            <a:ext cx="5184576" cy="1514596"/>
          </a:xfrm>
          <a:prstGeom prst="rect">
            <a:avLst/>
          </a:prstGeom>
        </p:spPr>
      </p:pic>
      <p:sp>
        <p:nvSpPr>
          <p:cNvPr id="1048793" name="ZoneTexte 18"/>
          <p:cNvSpPr txBox="1"/>
          <p:nvPr/>
        </p:nvSpPr>
        <p:spPr>
          <a:xfrm>
            <a:off x="64524" y="1404522"/>
            <a:ext cx="3452730" cy="584775"/>
          </a:xfrm>
          <a:prstGeom prst="rect">
            <a:avLst/>
          </a:prstGeom>
          <a:noFill/>
        </p:spPr>
        <p:txBody>
          <a:bodyPr wrap="square" rtlCol="0">
            <a:spAutoFit/>
          </a:bodyPr>
          <a:lstStyle/>
          <a:p>
            <a:r>
              <a:rPr lang="fr-FR" sz="1600" dirty="0">
                <a:solidFill>
                  <a:schemeClr val="bg1"/>
                </a:solidFill>
              </a:rPr>
              <a:t>Vous cliquez sur le bouton « Ajouter une étape »</a:t>
            </a:r>
          </a:p>
        </p:txBody>
      </p:sp>
      <p:sp>
        <p:nvSpPr>
          <p:cNvPr id="1048794" name="Rectangle 19"/>
          <p:cNvSpPr/>
          <p:nvPr/>
        </p:nvSpPr>
        <p:spPr>
          <a:xfrm>
            <a:off x="3777489" y="2355726"/>
            <a:ext cx="971600" cy="2520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59" name="Connecteur droit avec flèche 20"/>
          <p:cNvCxnSpPr>
            <a:cxnSpLocks/>
          </p:cNvCxnSpPr>
          <p:nvPr/>
        </p:nvCxnSpPr>
        <p:spPr>
          <a:xfrm>
            <a:off x="2987824" y="1851670"/>
            <a:ext cx="720080" cy="50405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2097197" name="Image 22"/>
          <p:cNvPicPr>
            <a:picLocks noChangeAspect="1"/>
          </p:cNvPicPr>
          <p:nvPr/>
        </p:nvPicPr>
        <p:blipFill rotWithShape="1">
          <a:blip r:embed="rId4"/>
          <a:srcRect l="14563" t="26200" r="14563" b="23174"/>
          <a:stretch>
            <a:fillRect/>
          </a:stretch>
        </p:blipFill>
        <p:spPr>
          <a:xfrm>
            <a:off x="3596958" y="2822082"/>
            <a:ext cx="5244129" cy="2107082"/>
          </a:xfrm>
          <a:prstGeom prst="rect">
            <a:avLst/>
          </a:prstGeom>
        </p:spPr>
      </p:pic>
      <p:sp>
        <p:nvSpPr>
          <p:cNvPr id="1048795" name="ZoneTexte 28"/>
          <p:cNvSpPr txBox="1"/>
          <p:nvPr/>
        </p:nvSpPr>
        <p:spPr>
          <a:xfrm>
            <a:off x="69953" y="3424093"/>
            <a:ext cx="3419581" cy="830997"/>
          </a:xfrm>
          <a:prstGeom prst="rect">
            <a:avLst/>
          </a:prstGeom>
          <a:noFill/>
        </p:spPr>
        <p:txBody>
          <a:bodyPr wrap="square" rtlCol="0">
            <a:spAutoFit/>
          </a:bodyPr>
          <a:lstStyle/>
          <a:p>
            <a:r>
              <a:rPr lang="fr-FR" sz="1600" dirty="0">
                <a:solidFill>
                  <a:schemeClr val="bg1"/>
                </a:solidFill>
              </a:rPr>
              <a:t>Dans le champs Type d’étape, vous choisissez l’option Programme de streaming</a:t>
            </a:r>
          </a:p>
        </p:txBody>
      </p:sp>
      <p:sp>
        <p:nvSpPr>
          <p:cNvPr id="1048796" name="Rectangle 29"/>
          <p:cNvSpPr/>
          <p:nvPr/>
        </p:nvSpPr>
        <p:spPr>
          <a:xfrm>
            <a:off x="4283968" y="3059508"/>
            <a:ext cx="2664295" cy="61037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60" name="Connecteur droit avec flèche 30"/>
          <p:cNvCxnSpPr>
            <a:cxnSpLocks/>
          </p:cNvCxnSpPr>
          <p:nvPr/>
        </p:nvCxnSpPr>
        <p:spPr>
          <a:xfrm flipV="1">
            <a:off x="3489535" y="3321548"/>
            <a:ext cx="720080" cy="34833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6"/>
                                        </p:tgtEl>
                                        <p:attrNameLst>
                                          <p:attrName>style.visibility</p:attrName>
                                        </p:attrNameLst>
                                      </p:cBhvr>
                                      <p:to>
                                        <p:strVal val="visible"/>
                                      </p:to>
                                    </p:set>
                                    <p:anim calcmode="lin" valueType="num">
                                      <p:cBhvr additive="base">
                                        <p:cTn id="7" dur="500" fill="hold"/>
                                        <p:tgtEl>
                                          <p:spTgt spid="2097196"/>
                                        </p:tgtEl>
                                        <p:attrNameLst>
                                          <p:attrName>ppt_x</p:attrName>
                                        </p:attrNameLst>
                                      </p:cBhvr>
                                      <p:tavLst>
                                        <p:tav tm="0">
                                          <p:val>
                                            <p:strVal val="#ppt_x"/>
                                          </p:val>
                                        </p:tav>
                                        <p:tav tm="100000">
                                          <p:val>
                                            <p:strVal val="#ppt_x"/>
                                          </p:val>
                                        </p:tav>
                                      </p:tavLst>
                                    </p:anim>
                                    <p:anim calcmode="lin" valueType="num">
                                      <p:cBhvr additive="base">
                                        <p:cTn id="8" dur="500" fill="hold"/>
                                        <p:tgtEl>
                                          <p:spTgt spid="2097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794"/>
                                        </p:tgtEl>
                                        <p:attrNameLst>
                                          <p:attrName>style.visibility</p:attrName>
                                        </p:attrNameLst>
                                      </p:cBhvr>
                                      <p:to>
                                        <p:strVal val="visible"/>
                                      </p:to>
                                    </p:set>
                                    <p:animEffect transition="in" filter="fade">
                                      <p:cBhvr>
                                        <p:cTn id="13" dur="500"/>
                                        <p:tgtEl>
                                          <p:spTgt spid="10487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5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79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097197"/>
                                        </p:tgtEl>
                                        <p:attrNameLst>
                                          <p:attrName>style.visibility</p:attrName>
                                        </p:attrNameLst>
                                      </p:cBhvr>
                                      <p:to>
                                        <p:strVal val="visible"/>
                                      </p:to>
                                    </p:set>
                                    <p:anim calcmode="lin" valueType="num">
                                      <p:cBhvr additive="base">
                                        <p:cTn id="24" dur="500" fill="hold"/>
                                        <p:tgtEl>
                                          <p:spTgt spid="2097197"/>
                                        </p:tgtEl>
                                        <p:attrNameLst>
                                          <p:attrName>ppt_x</p:attrName>
                                        </p:attrNameLst>
                                      </p:cBhvr>
                                      <p:tavLst>
                                        <p:tav tm="0">
                                          <p:val>
                                            <p:strVal val="#ppt_x"/>
                                          </p:val>
                                        </p:tav>
                                        <p:tav tm="100000">
                                          <p:val>
                                            <p:strVal val="#ppt_x"/>
                                          </p:val>
                                        </p:tav>
                                      </p:tavLst>
                                    </p:anim>
                                    <p:anim calcmode="lin" valueType="num">
                                      <p:cBhvr additive="base">
                                        <p:cTn id="25" dur="500" fill="hold"/>
                                        <p:tgtEl>
                                          <p:spTgt spid="209719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48796"/>
                                        </p:tgtEl>
                                        <p:attrNameLst>
                                          <p:attrName>style.visibility</p:attrName>
                                        </p:attrNameLst>
                                      </p:cBhvr>
                                      <p:to>
                                        <p:strVal val="visible"/>
                                      </p:to>
                                    </p:set>
                                    <p:animEffect transition="in" filter="fade">
                                      <p:cBhvr>
                                        <p:cTn id="30" dur="500"/>
                                        <p:tgtEl>
                                          <p:spTgt spid="104879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457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8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93" grpId="0"/>
      <p:bldP spid="1048794" grpId="0" animBg="1"/>
      <p:bldP spid="1048795" grpId="0"/>
      <p:bldP spid="104879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Espace réservé du texte 1"/>
          <p:cNvSpPr>
            <a:spLocks noGrp="1"/>
          </p:cNvSpPr>
          <p:nvPr>
            <p:ph type="body" sz="quarter" idx="10"/>
          </p:nvPr>
        </p:nvSpPr>
        <p:spPr/>
        <p:txBody>
          <a:bodyPr/>
          <a:lstStyle/>
          <a:p>
            <a:r>
              <a:rPr lang="fr-FR" dirty="0"/>
              <a:t>Les services AWS pour le Big Data</a:t>
            </a:r>
          </a:p>
        </p:txBody>
      </p:sp>
      <p:sp>
        <p:nvSpPr>
          <p:cNvPr id="1048626" name="Espace réservé du texte 2"/>
          <p:cNvSpPr>
            <a:spLocks noGrp="1"/>
          </p:cNvSpPr>
          <p:nvPr>
            <p:ph type="body" sz="quarter" idx="11"/>
          </p:nvPr>
        </p:nvSpPr>
        <p:spPr/>
        <p:txBody>
          <a:bodyPr/>
          <a:lstStyle/>
          <a:p>
            <a:r>
              <a:rPr lang="fr-FR" dirty="0">
                <a:solidFill>
                  <a:schemeClr val="accent2">
                    <a:lumMod val="40000"/>
                    <a:lumOff val="60000"/>
                  </a:schemeClr>
                </a:solidFill>
              </a:rPr>
              <a:t>Comment AWS peut résoudre les défis du Big Data ?</a:t>
            </a:r>
          </a:p>
        </p:txBody>
      </p:sp>
      <p:sp>
        <p:nvSpPr>
          <p:cNvPr id="1048627" name="ZoneTexte 3"/>
          <p:cNvSpPr txBox="1"/>
          <p:nvPr/>
        </p:nvSpPr>
        <p:spPr>
          <a:xfrm>
            <a:off x="421277" y="1485216"/>
            <a:ext cx="4392488" cy="369332"/>
          </a:xfrm>
          <a:prstGeom prst="rect">
            <a:avLst/>
          </a:prstGeom>
          <a:noFill/>
        </p:spPr>
        <p:txBody>
          <a:bodyPr wrap="square" rtlCol="0">
            <a:spAutoFit/>
          </a:bodyPr>
          <a:lstStyle/>
          <a:p>
            <a:r>
              <a:rPr lang="fr-FR" b="1" dirty="0">
                <a:solidFill>
                  <a:schemeClr val="accent2">
                    <a:lumMod val="60000"/>
                    <a:lumOff val="40000"/>
                  </a:schemeClr>
                </a:solidFill>
              </a:rPr>
              <a:t>Ingestion de données (Data Ingestion)  </a:t>
            </a:r>
          </a:p>
        </p:txBody>
      </p:sp>
      <p:sp>
        <p:nvSpPr>
          <p:cNvPr id="1048628" name="ZoneTexte 4"/>
          <p:cNvSpPr txBox="1"/>
          <p:nvPr/>
        </p:nvSpPr>
        <p:spPr>
          <a:xfrm>
            <a:off x="397666" y="2099394"/>
            <a:ext cx="7054654" cy="1077218"/>
          </a:xfrm>
          <a:prstGeom prst="rect">
            <a:avLst/>
          </a:prstGeom>
          <a:noFill/>
        </p:spPr>
        <p:txBody>
          <a:bodyPr wrap="square" rtlCol="0">
            <a:spAutoFit/>
          </a:bodyPr>
          <a:lstStyle/>
          <a:p>
            <a:r>
              <a:rPr lang="fr-FR" sz="1600" b="1" dirty="0">
                <a:solidFill>
                  <a:schemeClr val="bg1">
                    <a:lumMod val="75000"/>
                  </a:schemeClr>
                </a:solidFill>
              </a:rPr>
              <a:t>Amazon Kinesis : </a:t>
            </a:r>
            <a:r>
              <a:rPr lang="fr-FR" sz="1600" dirty="0">
                <a:solidFill>
                  <a:schemeClr val="bg1"/>
                </a:solidFill>
              </a:rPr>
              <a:t>Ce service permet de gérer, de traiter et d'analyser en temps réel des données en streaming. Il comprend trois principaux services : Amazon Kinesis Data Streams, Amazon Kinesis Data Firehose et Amazon Kinesis Data Analytics.</a:t>
            </a:r>
          </a:p>
        </p:txBody>
      </p:sp>
      <p:pic>
        <p:nvPicPr>
          <p:cNvPr id="2097156" name="Image 7"/>
          <p:cNvPicPr>
            <a:picLocks noChangeAspect="1"/>
          </p:cNvPicPr>
          <p:nvPr/>
        </p:nvPicPr>
        <p:blipFill>
          <a:blip r:embed="rId2" cstate="print"/>
          <a:stretch>
            <a:fillRect/>
          </a:stretch>
        </p:blipFill>
        <p:spPr>
          <a:xfrm>
            <a:off x="7833150" y="2082443"/>
            <a:ext cx="771298" cy="929275"/>
          </a:xfrm>
          <a:prstGeom prst="rect">
            <a:avLst/>
          </a:prstGeom>
        </p:spPr>
      </p:pic>
      <p:sp>
        <p:nvSpPr>
          <p:cNvPr id="1048629" name="Rectangle 8"/>
          <p:cNvSpPr/>
          <p:nvPr/>
        </p:nvSpPr>
        <p:spPr>
          <a:xfrm>
            <a:off x="381316" y="3363838"/>
            <a:ext cx="7031043" cy="1297940"/>
          </a:xfrm>
          <a:prstGeom prst="rect">
            <a:avLst/>
          </a:prstGeom>
        </p:spPr>
        <p:txBody>
          <a:bodyPr wrap="square">
            <a:spAutoFit/>
          </a:bodyPr>
          <a:lstStyle/>
          <a:p>
            <a:r>
              <a:rPr lang="fr-FR" sz="1600" b="1" dirty="0">
                <a:solidFill>
                  <a:schemeClr val="bg1">
                    <a:lumMod val="75000"/>
                  </a:schemeClr>
                </a:solidFill>
              </a:rPr>
              <a:t>AWS Import/Export Snowball :</a:t>
            </a:r>
            <a:r>
              <a:rPr lang="fr-FR" sz="1600" b="1" dirty="0">
                <a:solidFill>
                  <a:schemeClr val="bg1"/>
                </a:solidFill>
              </a:rPr>
              <a:t> </a:t>
            </a:r>
            <a:r>
              <a:rPr lang="fr-FR" sz="1600" dirty="0">
                <a:solidFill>
                  <a:schemeClr val="bg1"/>
                </a:solidFill>
              </a:rPr>
              <a:t>Ce service permet de transférer de grandes quantités de données vers et depuis le cloud AWS en utilisant des dispositifs de stockage portables. Il est particulièrement utile pour transférer des données sur de longues distances ou lorsque la connectivité internet est limitée.</a:t>
            </a:r>
          </a:p>
        </p:txBody>
      </p:sp>
      <p:pic>
        <p:nvPicPr>
          <p:cNvPr id="2097157" name="Image 10"/>
          <p:cNvPicPr>
            <a:picLocks noChangeAspect="1"/>
          </p:cNvPicPr>
          <p:nvPr/>
        </p:nvPicPr>
        <p:blipFill>
          <a:blip r:embed="rId3" cstate="print"/>
          <a:stretch>
            <a:fillRect/>
          </a:stretch>
        </p:blipFill>
        <p:spPr>
          <a:xfrm>
            <a:off x="7808106" y="3442675"/>
            <a:ext cx="929275" cy="92927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28"/>
                                        </p:tgtEl>
                                        <p:attrNameLst>
                                          <p:attrName>style.visibility</p:attrName>
                                        </p:attrNameLst>
                                      </p:cBhvr>
                                      <p:to>
                                        <p:strVal val="visible"/>
                                      </p:to>
                                    </p:set>
                                    <p:anim calcmode="lin" valueType="num">
                                      <p:cBhvr additive="base">
                                        <p:cTn id="7" dur="500" fill="hold"/>
                                        <p:tgtEl>
                                          <p:spTgt spid="1048628"/>
                                        </p:tgtEl>
                                        <p:attrNameLst>
                                          <p:attrName>ppt_x</p:attrName>
                                        </p:attrNameLst>
                                      </p:cBhvr>
                                      <p:tavLst>
                                        <p:tav tm="0">
                                          <p:val>
                                            <p:strVal val="#ppt_x"/>
                                          </p:val>
                                        </p:tav>
                                        <p:tav tm="100000">
                                          <p:val>
                                            <p:strVal val="#ppt_x"/>
                                          </p:val>
                                        </p:tav>
                                      </p:tavLst>
                                    </p:anim>
                                    <p:anim calcmode="lin" valueType="num">
                                      <p:cBhvr additive="base">
                                        <p:cTn id="8" dur="500" fill="hold"/>
                                        <p:tgtEl>
                                          <p:spTgt spid="10486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56"/>
                                        </p:tgtEl>
                                        <p:attrNameLst>
                                          <p:attrName>style.visibility</p:attrName>
                                        </p:attrNameLst>
                                      </p:cBhvr>
                                      <p:to>
                                        <p:strVal val="visible"/>
                                      </p:to>
                                    </p:set>
                                    <p:anim calcmode="lin" valueType="num">
                                      <p:cBhvr additive="base">
                                        <p:cTn id="13" dur="500" fill="hold"/>
                                        <p:tgtEl>
                                          <p:spTgt spid="2097156"/>
                                        </p:tgtEl>
                                        <p:attrNameLst>
                                          <p:attrName>ppt_x</p:attrName>
                                        </p:attrNameLst>
                                      </p:cBhvr>
                                      <p:tavLst>
                                        <p:tav tm="0">
                                          <p:val>
                                            <p:strVal val="#ppt_x"/>
                                          </p:val>
                                        </p:tav>
                                        <p:tav tm="100000">
                                          <p:val>
                                            <p:strVal val="#ppt_x"/>
                                          </p:val>
                                        </p:tav>
                                      </p:tavLst>
                                    </p:anim>
                                    <p:anim calcmode="lin" valueType="num">
                                      <p:cBhvr additive="base">
                                        <p:cTn id="14" dur="500" fill="hold"/>
                                        <p:tgtEl>
                                          <p:spTgt spid="209715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29"/>
                                        </p:tgtEl>
                                        <p:attrNameLst>
                                          <p:attrName>style.visibility</p:attrName>
                                        </p:attrNameLst>
                                      </p:cBhvr>
                                      <p:to>
                                        <p:strVal val="visible"/>
                                      </p:to>
                                    </p:set>
                                    <p:anim calcmode="lin" valueType="num">
                                      <p:cBhvr additive="base">
                                        <p:cTn id="19" dur="500" fill="hold"/>
                                        <p:tgtEl>
                                          <p:spTgt spid="1048629"/>
                                        </p:tgtEl>
                                        <p:attrNameLst>
                                          <p:attrName>ppt_x</p:attrName>
                                        </p:attrNameLst>
                                      </p:cBhvr>
                                      <p:tavLst>
                                        <p:tav tm="0">
                                          <p:val>
                                            <p:strVal val="#ppt_x"/>
                                          </p:val>
                                        </p:tav>
                                        <p:tav tm="100000">
                                          <p:val>
                                            <p:strVal val="#ppt_x"/>
                                          </p:val>
                                        </p:tav>
                                      </p:tavLst>
                                    </p:anim>
                                    <p:anim calcmode="lin" valueType="num">
                                      <p:cBhvr additive="base">
                                        <p:cTn id="20" dur="500" fill="hold"/>
                                        <p:tgtEl>
                                          <p:spTgt spid="10486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97157"/>
                                        </p:tgtEl>
                                        <p:attrNameLst>
                                          <p:attrName>style.visibility</p:attrName>
                                        </p:attrNameLst>
                                      </p:cBhvr>
                                      <p:to>
                                        <p:strVal val="visible"/>
                                      </p:to>
                                    </p:set>
                                    <p:anim calcmode="lin" valueType="num">
                                      <p:cBhvr additive="base">
                                        <p:cTn id="25" dur="500" fill="hold"/>
                                        <p:tgtEl>
                                          <p:spTgt spid="2097157"/>
                                        </p:tgtEl>
                                        <p:attrNameLst>
                                          <p:attrName>ppt_x</p:attrName>
                                        </p:attrNameLst>
                                      </p:cBhvr>
                                      <p:tavLst>
                                        <p:tav tm="0">
                                          <p:val>
                                            <p:strVal val="#ppt_x"/>
                                          </p:val>
                                        </p:tav>
                                        <p:tav tm="100000">
                                          <p:val>
                                            <p:strVal val="#ppt_x"/>
                                          </p:val>
                                        </p:tav>
                                      </p:tavLst>
                                    </p:anim>
                                    <p:anim calcmode="lin" valueType="num">
                                      <p:cBhvr additive="base">
                                        <p:cTn id="26" dur="500" fill="hold"/>
                                        <p:tgtEl>
                                          <p:spTgt spid="20971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28" grpId="0"/>
      <p:bldP spid="10486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0"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01" name="Espace réservé du texte 2"/>
          <p:cNvSpPr>
            <a:spLocks noGrp="1"/>
          </p:cNvSpPr>
          <p:nvPr>
            <p:ph type="body" sz="quarter" idx="11"/>
          </p:nvPr>
        </p:nvSpPr>
        <p:spPr/>
        <p:txBody>
          <a:bodyPr/>
          <a:lstStyle/>
          <a:p>
            <a:r>
              <a:rPr lang="fr-FR" dirty="0"/>
              <a:t>Application</a:t>
            </a:r>
          </a:p>
        </p:txBody>
      </p:sp>
      <p:pic>
        <p:nvPicPr>
          <p:cNvPr id="2097198" name="Image 6"/>
          <p:cNvPicPr>
            <a:picLocks noChangeAspect="1"/>
          </p:cNvPicPr>
          <p:nvPr/>
        </p:nvPicPr>
        <p:blipFill rotWithShape="1">
          <a:blip r:embed="rId3"/>
          <a:srcRect l="14563" t="23400" r="14563" b="6600"/>
          <a:stretch>
            <a:fillRect/>
          </a:stretch>
        </p:blipFill>
        <p:spPr>
          <a:xfrm>
            <a:off x="3405470" y="1275606"/>
            <a:ext cx="5573420" cy="3096344"/>
          </a:xfrm>
          <a:prstGeom prst="rect">
            <a:avLst/>
          </a:prstGeom>
        </p:spPr>
      </p:pic>
      <p:sp>
        <p:nvSpPr>
          <p:cNvPr id="1048802" name="ZoneTexte 7"/>
          <p:cNvSpPr txBox="1"/>
          <p:nvPr/>
        </p:nvSpPr>
        <p:spPr>
          <a:xfrm>
            <a:off x="0" y="1347614"/>
            <a:ext cx="3347864" cy="1077218"/>
          </a:xfrm>
          <a:prstGeom prst="rect">
            <a:avLst/>
          </a:prstGeom>
          <a:noFill/>
        </p:spPr>
        <p:txBody>
          <a:bodyPr wrap="square" rtlCol="0">
            <a:spAutoFit/>
          </a:bodyPr>
          <a:lstStyle/>
          <a:p>
            <a:r>
              <a:rPr lang="fr-FR" sz="1600" dirty="0">
                <a:solidFill>
                  <a:schemeClr val="bg1"/>
                </a:solidFill>
              </a:rPr>
              <a:t>Vous ajoutez après les différents chemin de vos fichiers : le mapper, le reducer, le fichier input ainsi que l’emplacement de l’output</a:t>
            </a:r>
          </a:p>
        </p:txBody>
      </p:sp>
      <p:sp>
        <p:nvSpPr>
          <p:cNvPr id="1048803" name="ZoneTexte 12"/>
          <p:cNvSpPr txBox="1"/>
          <p:nvPr/>
        </p:nvSpPr>
        <p:spPr>
          <a:xfrm>
            <a:off x="0" y="4048518"/>
            <a:ext cx="3203848" cy="830997"/>
          </a:xfrm>
          <a:prstGeom prst="rect">
            <a:avLst/>
          </a:prstGeom>
          <a:noFill/>
        </p:spPr>
        <p:txBody>
          <a:bodyPr wrap="square" rtlCol="0">
            <a:spAutoFit/>
          </a:bodyPr>
          <a:lstStyle/>
          <a:p>
            <a:r>
              <a:rPr lang="fr-FR" sz="1600" dirty="0">
                <a:solidFill>
                  <a:schemeClr val="bg1"/>
                </a:solidFill>
              </a:rPr>
              <a:t>Par suite, cliquez sur « Ajouter » et attendez la création de votre étape</a:t>
            </a:r>
          </a:p>
        </p:txBody>
      </p:sp>
      <p:sp>
        <p:nvSpPr>
          <p:cNvPr id="1048804" name="Rectangle 13"/>
          <p:cNvSpPr/>
          <p:nvPr/>
        </p:nvSpPr>
        <p:spPr>
          <a:xfrm>
            <a:off x="8316416" y="4048518"/>
            <a:ext cx="662474" cy="32343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61" name="Connecteur droit avec flèche 14"/>
          <p:cNvCxnSpPr>
            <a:cxnSpLocks/>
          </p:cNvCxnSpPr>
          <p:nvPr/>
        </p:nvCxnSpPr>
        <p:spPr>
          <a:xfrm flipV="1">
            <a:off x="3203848" y="4210235"/>
            <a:ext cx="5040560" cy="16171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8"/>
                                        </p:tgtEl>
                                        <p:attrNameLst>
                                          <p:attrName>style.visibility</p:attrName>
                                        </p:attrNameLst>
                                      </p:cBhvr>
                                      <p:to>
                                        <p:strVal val="visible"/>
                                      </p:to>
                                    </p:set>
                                    <p:anim calcmode="lin" valueType="num">
                                      <p:cBhvr additive="base">
                                        <p:cTn id="7" dur="500" fill="hold"/>
                                        <p:tgtEl>
                                          <p:spTgt spid="2097198"/>
                                        </p:tgtEl>
                                        <p:attrNameLst>
                                          <p:attrName>ppt_x</p:attrName>
                                        </p:attrNameLst>
                                      </p:cBhvr>
                                      <p:tavLst>
                                        <p:tav tm="0">
                                          <p:val>
                                            <p:strVal val="#ppt_x"/>
                                          </p:val>
                                        </p:tav>
                                        <p:tav tm="100000">
                                          <p:val>
                                            <p:strVal val="#ppt_x"/>
                                          </p:val>
                                        </p:tav>
                                      </p:tavLst>
                                    </p:anim>
                                    <p:anim calcmode="lin" valueType="num">
                                      <p:cBhvr additive="base">
                                        <p:cTn id="8" dur="500" fill="hold"/>
                                        <p:tgtEl>
                                          <p:spTgt spid="209719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802"/>
                                        </p:tgtEl>
                                        <p:attrNameLst>
                                          <p:attrName>style.visibility</p:attrName>
                                        </p:attrNameLst>
                                      </p:cBhvr>
                                      <p:to>
                                        <p:strVal val="visible"/>
                                      </p:to>
                                    </p:set>
                                    <p:anim calcmode="lin" valueType="num">
                                      <p:cBhvr additive="base">
                                        <p:cTn id="11" dur="500" fill="hold"/>
                                        <p:tgtEl>
                                          <p:spTgt spid="1048802"/>
                                        </p:tgtEl>
                                        <p:attrNameLst>
                                          <p:attrName>ppt_x</p:attrName>
                                        </p:attrNameLst>
                                      </p:cBhvr>
                                      <p:tavLst>
                                        <p:tav tm="0">
                                          <p:val>
                                            <p:strVal val="#ppt_x"/>
                                          </p:val>
                                        </p:tav>
                                        <p:tav tm="100000">
                                          <p:val>
                                            <p:strVal val="#ppt_x"/>
                                          </p:val>
                                        </p:tav>
                                      </p:tavLst>
                                    </p:anim>
                                    <p:anim calcmode="lin" valueType="num">
                                      <p:cBhvr additive="base">
                                        <p:cTn id="12" dur="500" fill="hold"/>
                                        <p:tgtEl>
                                          <p:spTgt spid="104880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8804"/>
                                        </p:tgtEl>
                                        <p:attrNameLst>
                                          <p:attrName>style.visibility</p:attrName>
                                        </p:attrNameLst>
                                      </p:cBhvr>
                                      <p:to>
                                        <p:strVal val="visible"/>
                                      </p:to>
                                    </p:set>
                                    <p:animEffect transition="in" filter="fade">
                                      <p:cBhvr>
                                        <p:cTn id="17" dur="500"/>
                                        <p:tgtEl>
                                          <p:spTgt spid="104880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14576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48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2" grpId="0"/>
      <p:bldP spid="1048803" grpId="0"/>
      <p:bldP spid="104880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09" name="Espace réservé du texte 2"/>
          <p:cNvSpPr>
            <a:spLocks noGrp="1"/>
          </p:cNvSpPr>
          <p:nvPr>
            <p:ph type="body" sz="quarter" idx="11"/>
          </p:nvPr>
        </p:nvSpPr>
        <p:spPr/>
        <p:txBody>
          <a:bodyPr/>
          <a:lstStyle/>
          <a:p>
            <a:r>
              <a:rPr lang="fr-FR" dirty="0"/>
              <a:t>Application</a:t>
            </a:r>
          </a:p>
        </p:txBody>
      </p:sp>
      <p:pic>
        <p:nvPicPr>
          <p:cNvPr id="2097199" name="Image 6"/>
          <p:cNvPicPr>
            <a:picLocks noChangeAspect="1"/>
          </p:cNvPicPr>
          <p:nvPr/>
        </p:nvPicPr>
        <p:blipFill rotWithShape="1">
          <a:blip r:embed="rId3"/>
          <a:srcRect l="18500" t="29808" b="24800"/>
          <a:stretch>
            <a:fillRect/>
          </a:stretch>
        </p:blipFill>
        <p:spPr>
          <a:xfrm>
            <a:off x="2640345" y="1419622"/>
            <a:ext cx="6484296" cy="2031464"/>
          </a:xfrm>
          <a:prstGeom prst="rect">
            <a:avLst/>
          </a:prstGeom>
        </p:spPr>
      </p:pic>
      <p:sp>
        <p:nvSpPr>
          <p:cNvPr id="1048810" name="ZoneTexte 12"/>
          <p:cNvSpPr txBox="1"/>
          <p:nvPr/>
        </p:nvSpPr>
        <p:spPr>
          <a:xfrm>
            <a:off x="19359" y="1162070"/>
            <a:ext cx="2575821" cy="1780541"/>
          </a:xfrm>
          <a:prstGeom prst="rect">
            <a:avLst/>
          </a:prstGeom>
          <a:noFill/>
        </p:spPr>
        <p:txBody>
          <a:bodyPr wrap="square" rtlCol="0">
            <a:spAutoFit/>
          </a:bodyPr>
          <a:lstStyle/>
          <a:p>
            <a:r>
              <a:rPr lang="fr-FR" sz="1600" dirty="0">
                <a:solidFill>
                  <a:schemeClr val="bg1"/>
                </a:solidFill>
              </a:rPr>
              <a:t>Le lancement de l’étape a échoué. Le problème est du au version du python qu’utilise l’instance (Python v2), et le code du mapper et du reducer est écrit en Python v3</a:t>
            </a:r>
          </a:p>
        </p:txBody>
      </p:sp>
      <p:sp>
        <p:nvSpPr>
          <p:cNvPr id="1048811" name="Rectangle 13"/>
          <p:cNvSpPr/>
          <p:nvPr/>
        </p:nvSpPr>
        <p:spPr>
          <a:xfrm>
            <a:off x="5076056" y="1863282"/>
            <a:ext cx="412246" cy="27642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62" name="Connecteur droit avec flèche 14"/>
          <p:cNvCxnSpPr>
            <a:cxnSpLocks/>
          </p:cNvCxnSpPr>
          <p:nvPr/>
        </p:nvCxnSpPr>
        <p:spPr>
          <a:xfrm>
            <a:off x="2595180" y="1707654"/>
            <a:ext cx="2435711" cy="36235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812" name="ZoneTexte 18"/>
          <p:cNvSpPr txBox="1"/>
          <p:nvPr/>
        </p:nvSpPr>
        <p:spPr>
          <a:xfrm>
            <a:off x="39783" y="3976803"/>
            <a:ext cx="8276633" cy="584775"/>
          </a:xfrm>
          <a:prstGeom prst="rect">
            <a:avLst/>
          </a:prstGeom>
          <a:noFill/>
        </p:spPr>
        <p:txBody>
          <a:bodyPr wrap="square" rtlCol="0">
            <a:spAutoFit/>
          </a:bodyPr>
          <a:lstStyle/>
          <a:p>
            <a:r>
              <a:rPr lang="fr-FR" sz="1600" dirty="0">
                <a:solidFill>
                  <a:schemeClr val="bg1"/>
                </a:solidFill>
              </a:rPr>
              <a:t>La solution est de copier cet argument est de le coller dans le terminale de notre instance en spécifiant la version du python avec laquelle nous voulons travailler</a:t>
            </a:r>
          </a:p>
        </p:txBody>
      </p:sp>
      <p:sp>
        <p:nvSpPr>
          <p:cNvPr id="1048813" name="Rectangle 19"/>
          <p:cNvSpPr/>
          <p:nvPr/>
        </p:nvSpPr>
        <p:spPr>
          <a:xfrm>
            <a:off x="3013935" y="2963161"/>
            <a:ext cx="6110705" cy="362357"/>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63" name="Connecteur droit avec flèche 20"/>
          <p:cNvCxnSpPr>
            <a:cxnSpLocks/>
          </p:cNvCxnSpPr>
          <p:nvPr/>
        </p:nvCxnSpPr>
        <p:spPr>
          <a:xfrm flipV="1">
            <a:off x="3059832" y="3419188"/>
            <a:ext cx="576064" cy="57748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99"/>
                                        </p:tgtEl>
                                        <p:attrNameLst>
                                          <p:attrName>style.visibility</p:attrName>
                                        </p:attrNameLst>
                                      </p:cBhvr>
                                      <p:to>
                                        <p:strVal val="visible"/>
                                      </p:to>
                                    </p:set>
                                    <p:anim calcmode="lin" valueType="num">
                                      <p:cBhvr additive="base">
                                        <p:cTn id="7" dur="500" fill="hold"/>
                                        <p:tgtEl>
                                          <p:spTgt spid="2097199"/>
                                        </p:tgtEl>
                                        <p:attrNameLst>
                                          <p:attrName>ppt_x</p:attrName>
                                        </p:attrNameLst>
                                      </p:cBhvr>
                                      <p:tavLst>
                                        <p:tav tm="0">
                                          <p:val>
                                            <p:strVal val="#ppt_x"/>
                                          </p:val>
                                        </p:tav>
                                        <p:tav tm="100000">
                                          <p:val>
                                            <p:strVal val="#ppt_x"/>
                                          </p:val>
                                        </p:tav>
                                      </p:tavLst>
                                    </p:anim>
                                    <p:anim calcmode="lin" valueType="num">
                                      <p:cBhvr additive="base">
                                        <p:cTn id="8" dur="500" fill="hold"/>
                                        <p:tgtEl>
                                          <p:spTgt spid="20971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811"/>
                                        </p:tgtEl>
                                        <p:attrNameLst>
                                          <p:attrName>style.visibility</p:attrName>
                                        </p:attrNameLst>
                                      </p:cBhvr>
                                      <p:to>
                                        <p:strVal val="visible"/>
                                      </p:to>
                                    </p:set>
                                    <p:animEffect transition="in" filter="fade">
                                      <p:cBhvr>
                                        <p:cTn id="13" dur="500"/>
                                        <p:tgtEl>
                                          <p:spTgt spid="10488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6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8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8813"/>
                                        </p:tgtEl>
                                        <p:attrNameLst>
                                          <p:attrName>style.visibility</p:attrName>
                                        </p:attrNameLst>
                                      </p:cBhvr>
                                      <p:to>
                                        <p:strVal val="visible"/>
                                      </p:to>
                                    </p:set>
                                    <p:animEffect transition="in" filter="fade">
                                      <p:cBhvr>
                                        <p:cTn id="24" dur="500"/>
                                        <p:tgtEl>
                                          <p:spTgt spid="104881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57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8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0" grpId="0"/>
      <p:bldP spid="1048811" grpId="0" animBg="1"/>
      <p:bldP spid="1048812" grpId="0"/>
      <p:bldP spid="10488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7"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18" name="Espace réservé du texte 2"/>
          <p:cNvSpPr>
            <a:spLocks noGrp="1"/>
          </p:cNvSpPr>
          <p:nvPr>
            <p:ph type="body" sz="quarter" idx="11"/>
          </p:nvPr>
        </p:nvSpPr>
        <p:spPr/>
        <p:txBody>
          <a:bodyPr/>
          <a:lstStyle/>
          <a:p>
            <a:r>
              <a:rPr lang="fr-FR" dirty="0"/>
              <a:t>Application</a:t>
            </a:r>
          </a:p>
        </p:txBody>
      </p:sp>
      <p:pic>
        <p:nvPicPr>
          <p:cNvPr id="2097200" name="Image 4"/>
          <p:cNvPicPr>
            <a:picLocks noChangeAspect="1"/>
          </p:cNvPicPr>
          <p:nvPr/>
        </p:nvPicPr>
        <p:blipFill rotWithShape="1">
          <a:blip r:embed="rId3"/>
          <a:srcRect b="64000"/>
          <a:stretch>
            <a:fillRect/>
          </a:stretch>
        </p:blipFill>
        <p:spPr>
          <a:xfrm>
            <a:off x="899592" y="1275606"/>
            <a:ext cx="7823049" cy="1584176"/>
          </a:xfrm>
          <a:prstGeom prst="rect">
            <a:avLst/>
          </a:prstGeom>
        </p:spPr>
      </p:pic>
      <p:cxnSp>
        <p:nvCxnSpPr>
          <p:cNvPr id="3145764" name="Connecteur droit avec flèche 15"/>
          <p:cNvCxnSpPr>
            <a:cxnSpLocks/>
          </p:cNvCxnSpPr>
          <p:nvPr/>
        </p:nvCxnSpPr>
        <p:spPr>
          <a:xfrm flipV="1">
            <a:off x="4860032" y="1563638"/>
            <a:ext cx="1800200" cy="194421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3145765" name="Connecteur droit avec flèche 16"/>
          <p:cNvCxnSpPr>
            <a:cxnSpLocks/>
          </p:cNvCxnSpPr>
          <p:nvPr/>
        </p:nvCxnSpPr>
        <p:spPr>
          <a:xfrm flipV="1">
            <a:off x="4860032" y="1563638"/>
            <a:ext cx="3168352" cy="194421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819" name="ZoneTexte 11"/>
          <p:cNvSpPr txBox="1"/>
          <p:nvPr/>
        </p:nvSpPr>
        <p:spPr>
          <a:xfrm>
            <a:off x="3054741" y="3503498"/>
            <a:ext cx="3034517" cy="584775"/>
          </a:xfrm>
          <a:prstGeom prst="rect">
            <a:avLst/>
          </a:prstGeom>
          <a:noFill/>
        </p:spPr>
        <p:txBody>
          <a:bodyPr wrap="square" rtlCol="0">
            <a:spAutoFit/>
          </a:bodyPr>
          <a:lstStyle/>
          <a:p>
            <a:r>
              <a:rPr lang="fr-FR" sz="1600" dirty="0">
                <a:solidFill>
                  <a:schemeClr val="bg1"/>
                </a:solidFill>
              </a:rPr>
              <a:t>-mapper ‘python3 mapper.py’</a:t>
            </a:r>
          </a:p>
          <a:p>
            <a:r>
              <a:rPr lang="fr-FR" sz="1600" dirty="0">
                <a:solidFill>
                  <a:schemeClr val="bg1"/>
                </a:solidFill>
              </a:rPr>
              <a:t>-reducer ‘python3 reducer.py’</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00"/>
                                        </p:tgtEl>
                                        <p:attrNameLst>
                                          <p:attrName>style.visibility</p:attrName>
                                        </p:attrNameLst>
                                      </p:cBhvr>
                                      <p:to>
                                        <p:strVal val="visible"/>
                                      </p:to>
                                    </p:set>
                                    <p:anim calcmode="lin" valueType="num">
                                      <p:cBhvr additive="base">
                                        <p:cTn id="7" dur="500" fill="hold"/>
                                        <p:tgtEl>
                                          <p:spTgt spid="2097200"/>
                                        </p:tgtEl>
                                        <p:attrNameLst>
                                          <p:attrName>ppt_x</p:attrName>
                                        </p:attrNameLst>
                                      </p:cBhvr>
                                      <p:tavLst>
                                        <p:tav tm="0">
                                          <p:val>
                                            <p:strVal val="#ppt_x"/>
                                          </p:val>
                                        </p:tav>
                                        <p:tav tm="100000">
                                          <p:val>
                                            <p:strVal val="#ppt_x"/>
                                          </p:val>
                                        </p:tav>
                                      </p:tavLst>
                                    </p:anim>
                                    <p:anim calcmode="lin" valueType="num">
                                      <p:cBhvr additive="base">
                                        <p:cTn id="8" dur="500" fill="hold"/>
                                        <p:tgtEl>
                                          <p:spTgt spid="20972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457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457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48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3"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24" name="Espace réservé du texte 2"/>
          <p:cNvSpPr>
            <a:spLocks noGrp="1"/>
          </p:cNvSpPr>
          <p:nvPr>
            <p:ph type="body" sz="quarter" idx="11"/>
          </p:nvPr>
        </p:nvSpPr>
        <p:spPr/>
        <p:txBody>
          <a:bodyPr/>
          <a:lstStyle/>
          <a:p>
            <a:r>
              <a:rPr lang="fr-FR" dirty="0"/>
              <a:t>Application</a:t>
            </a:r>
          </a:p>
        </p:txBody>
      </p:sp>
      <p:pic>
        <p:nvPicPr>
          <p:cNvPr id="2097201" name="Image 4"/>
          <p:cNvPicPr>
            <a:picLocks noChangeAspect="1"/>
          </p:cNvPicPr>
          <p:nvPr/>
        </p:nvPicPr>
        <p:blipFill rotWithShape="1">
          <a:blip r:embed="rId3"/>
          <a:srcRect t="2993" b="6601"/>
          <a:stretch>
            <a:fillRect/>
          </a:stretch>
        </p:blipFill>
        <p:spPr>
          <a:xfrm>
            <a:off x="2699792" y="1275606"/>
            <a:ext cx="6294214" cy="3200826"/>
          </a:xfrm>
          <a:prstGeom prst="rect">
            <a:avLst/>
          </a:prstGeom>
        </p:spPr>
      </p:pic>
      <p:sp>
        <p:nvSpPr>
          <p:cNvPr id="1048825" name="ZoneTexte 8"/>
          <p:cNvSpPr txBox="1"/>
          <p:nvPr/>
        </p:nvSpPr>
        <p:spPr>
          <a:xfrm>
            <a:off x="113222" y="1986975"/>
            <a:ext cx="2586570" cy="584775"/>
          </a:xfrm>
          <a:prstGeom prst="rect">
            <a:avLst/>
          </a:prstGeom>
          <a:noFill/>
        </p:spPr>
        <p:txBody>
          <a:bodyPr wrap="square" rtlCol="0">
            <a:spAutoFit/>
          </a:bodyPr>
          <a:lstStyle/>
          <a:p>
            <a:r>
              <a:rPr lang="fr-FR" sz="1600" dirty="0">
                <a:solidFill>
                  <a:schemeClr val="bg1"/>
                </a:solidFill>
              </a:rPr>
              <a:t>Maintenant, le programme ne produira aucun erreur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01"/>
                                        </p:tgtEl>
                                        <p:attrNameLst>
                                          <p:attrName>style.visibility</p:attrName>
                                        </p:attrNameLst>
                                      </p:cBhvr>
                                      <p:to>
                                        <p:strVal val="visible"/>
                                      </p:to>
                                    </p:set>
                                    <p:anim calcmode="lin" valueType="num">
                                      <p:cBhvr additive="base">
                                        <p:cTn id="7" dur="500" fill="hold"/>
                                        <p:tgtEl>
                                          <p:spTgt spid="2097201"/>
                                        </p:tgtEl>
                                        <p:attrNameLst>
                                          <p:attrName>ppt_x</p:attrName>
                                        </p:attrNameLst>
                                      </p:cBhvr>
                                      <p:tavLst>
                                        <p:tav tm="0">
                                          <p:val>
                                            <p:strVal val="#ppt_x"/>
                                          </p:val>
                                        </p:tav>
                                        <p:tav tm="100000">
                                          <p:val>
                                            <p:strVal val="#ppt_x"/>
                                          </p:val>
                                        </p:tav>
                                      </p:tavLst>
                                    </p:anim>
                                    <p:anim calcmode="lin" valueType="num">
                                      <p:cBhvr additive="base">
                                        <p:cTn id="8" dur="500" fill="hold"/>
                                        <p:tgtEl>
                                          <p:spTgt spid="209720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8825"/>
                                        </p:tgtEl>
                                        <p:attrNameLst>
                                          <p:attrName>style.visibility</p:attrName>
                                        </p:attrNameLst>
                                      </p:cBhvr>
                                      <p:to>
                                        <p:strVal val="visible"/>
                                      </p:to>
                                    </p:set>
                                    <p:anim calcmode="lin" valueType="num">
                                      <p:cBhvr additive="base">
                                        <p:cTn id="11" dur="500" fill="hold"/>
                                        <p:tgtEl>
                                          <p:spTgt spid="1048825"/>
                                        </p:tgtEl>
                                        <p:attrNameLst>
                                          <p:attrName>ppt_x</p:attrName>
                                        </p:attrNameLst>
                                      </p:cBhvr>
                                      <p:tavLst>
                                        <p:tav tm="0">
                                          <p:val>
                                            <p:strVal val="#ppt_x"/>
                                          </p:val>
                                        </p:tav>
                                        <p:tav tm="100000">
                                          <p:val>
                                            <p:strVal val="#ppt_x"/>
                                          </p:val>
                                        </p:tav>
                                      </p:tavLst>
                                    </p:anim>
                                    <p:anim calcmode="lin" valueType="num">
                                      <p:cBhvr additive="base">
                                        <p:cTn id="12" dur="500" fill="hold"/>
                                        <p:tgtEl>
                                          <p:spTgt spid="10488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9"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30" name="Espace réservé du texte 2"/>
          <p:cNvSpPr>
            <a:spLocks noGrp="1"/>
          </p:cNvSpPr>
          <p:nvPr>
            <p:ph type="body" sz="quarter" idx="11"/>
          </p:nvPr>
        </p:nvSpPr>
        <p:spPr/>
        <p:txBody>
          <a:bodyPr/>
          <a:lstStyle/>
          <a:p>
            <a:r>
              <a:rPr lang="fr-FR" dirty="0"/>
              <a:t>Application</a:t>
            </a:r>
          </a:p>
        </p:txBody>
      </p:sp>
      <p:pic>
        <p:nvPicPr>
          <p:cNvPr id="2097202" name="Image 4"/>
          <p:cNvPicPr>
            <a:picLocks noChangeAspect="1"/>
          </p:cNvPicPr>
          <p:nvPr/>
        </p:nvPicPr>
        <p:blipFill rotWithShape="1">
          <a:blip r:embed="rId3"/>
          <a:srcRect t="16401" b="12201"/>
          <a:stretch>
            <a:fillRect/>
          </a:stretch>
        </p:blipFill>
        <p:spPr>
          <a:xfrm>
            <a:off x="2151530" y="1419622"/>
            <a:ext cx="6992470" cy="2808312"/>
          </a:xfrm>
          <a:prstGeom prst="rect">
            <a:avLst/>
          </a:prstGeom>
        </p:spPr>
      </p:pic>
      <p:sp>
        <p:nvSpPr>
          <p:cNvPr id="1048831" name="ZoneTexte 15"/>
          <p:cNvSpPr txBox="1"/>
          <p:nvPr/>
        </p:nvSpPr>
        <p:spPr>
          <a:xfrm>
            <a:off x="19359" y="1162070"/>
            <a:ext cx="2132171" cy="1297940"/>
          </a:xfrm>
          <a:prstGeom prst="rect">
            <a:avLst/>
          </a:prstGeom>
          <a:noFill/>
        </p:spPr>
        <p:txBody>
          <a:bodyPr wrap="square" rtlCol="0">
            <a:spAutoFit/>
          </a:bodyPr>
          <a:lstStyle/>
          <a:p>
            <a:r>
              <a:rPr lang="fr-FR" sz="1600" dirty="0">
                <a:solidFill>
                  <a:schemeClr val="bg1"/>
                </a:solidFill>
              </a:rPr>
              <a:t>Dans votre compartiment S3, vous allez trouvez que le output a été bien créé</a:t>
            </a:r>
          </a:p>
        </p:txBody>
      </p:sp>
      <p:sp>
        <p:nvSpPr>
          <p:cNvPr id="1048832" name="Rectangle 16"/>
          <p:cNvSpPr/>
          <p:nvPr/>
        </p:nvSpPr>
        <p:spPr>
          <a:xfrm>
            <a:off x="4283967" y="3651870"/>
            <a:ext cx="746924" cy="20441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solidFill>
                <a:schemeClr val="tx1"/>
              </a:solidFill>
            </a:endParaRPr>
          </a:p>
        </p:txBody>
      </p:sp>
      <p:cxnSp>
        <p:nvCxnSpPr>
          <p:cNvPr id="3145766" name="Connecteur droit avec flèche 17"/>
          <p:cNvCxnSpPr>
            <a:cxnSpLocks/>
          </p:cNvCxnSpPr>
          <p:nvPr/>
        </p:nvCxnSpPr>
        <p:spPr>
          <a:xfrm>
            <a:off x="2151530" y="1995686"/>
            <a:ext cx="2132437" cy="165618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02"/>
                                        </p:tgtEl>
                                        <p:attrNameLst>
                                          <p:attrName>style.visibility</p:attrName>
                                        </p:attrNameLst>
                                      </p:cBhvr>
                                      <p:to>
                                        <p:strVal val="visible"/>
                                      </p:to>
                                    </p:set>
                                    <p:anim calcmode="lin" valueType="num">
                                      <p:cBhvr additive="base">
                                        <p:cTn id="7" dur="500" fill="hold"/>
                                        <p:tgtEl>
                                          <p:spTgt spid="2097202"/>
                                        </p:tgtEl>
                                        <p:attrNameLst>
                                          <p:attrName>ppt_x</p:attrName>
                                        </p:attrNameLst>
                                      </p:cBhvr>
                                      <p:tavLst>
                                        <p:tav tm="0">
                                          <p:val>
                                            <p:strVal val="#ppt_x"/>
                                          </p:val>
                                        </p:tav>
                                        <p:tav tm="100000">
                                          <p:val>
                                            <p:strVal val="#ppt_x"/>
                                          </p:val>
                                        </p:tav>
                                      </p:tavLst>
                                    </p:anim>
                                    <p:anim calcmode="lin" valueType="num">
                                      <p:cBhvr additive="base">
                                        <p:cTn id="8" dur="500" fill="hold"/>
                                        <p:tgtEl>
                                          <p:spTgt spid="20972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832"/>
                                        </p:tgtEl>
                                        <p:attrNameLst>
                                          <p:attrName>style.visibility</p:attrName>
                                        </p:attrNameLst>
                                      </p:cBhvr>
                                      <p:to>
                                        <p:strVal val="visible"/>
                                      </p:to>
                                    </p:set>
                                    <p:animEffect transition="in" filter="fade">
                                      <p:cBhvr>
                                        <p:cTn id="13" dur="500"/>
                                        <p:tgtEl>
                                          <p:spTgt spid="104883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6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1" grpId="0"/>
      <p:bldP spid="104883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6"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37" name="Espace réservé du texte 2"/>
          <p:cNvSpPr>
            <a:spLocks noGrp="1"/>
          </p:cNvSpPr>
          <p:nvPr>
            <p:ph type="body" sz="quarter" idx="11"/>
          </p:nvPr>
        </p:nvSpPr>
        <p:spPr/>
        <p:txBody>
          <a:bodyPr/>
          <a:lstStyle/>
          <a:p>
            <a:r>
              <a:rPr lang="fr-FR" dirty="0"/>
              <a:t>Application</a:t>
            </a:r>
          </a:p>
        </p:txBody>
      </p:sp>
      <p:pic>
        <p:nvPicPr>
          <p:cNvPr id="2097203" name="Image 11"/>
          <p:cNvPicPr>
            <a:picLocks noChangeAspect="1"/>
          </p:cNvPicPr>
          <p:nvPr/>
        </p:nvPicPr>
        <p:blipFill rotWithShape="1">
          <a:blip r:embed="rId3"/>
          <a:srcRect l="25587" t="23400" r="4326" b="17801"/>
          <a:stretch>
            <a:fillRect/>
          </a:stretch>
        </p:blipFill>
        <p:spPr>
          <a:xfrm>
            <a:off x="2987824" y="1419622"/>
            <a:ext cx="5976664" cy="2820448"/>
          </a:xfrm>
          <a:prstGeom prst="rect">
            <a:avLst/>
          </a:prstGeom>
        </p:spPr>
      </p:pic>
      <p:sp>
        <p:nvSpPr>
          <p:cNvPr id="1048838" name="ZoneTexte 12"/>
          <p:cNvSpPr txBox="1"/>
          <p:nvPr/>
        </p:nvSpPr>
        <p:spPr>
          <a:xfrm>
            <a:off x="0" y="1508357"/>
            <a:ext cx="2915816" cy="584775"/>
          </a:xfrm>
          <a:prstGeom prst="rect">
            <a:avLst/>
          </a:prstGeom>
          <a:noFill/>
        </p:spPr>
        <p:txBody>
          <a:bodyPr wrap="square" rtlCol="0">
            <a:spAutoFit/>
          </a:bodyPr>
          <a:lstStyle/>
          <a:p>
            <a:r>
              <a:rPr lang="fr-FR" sz="1600" dirty="0">
                <a:solidFill>
                  <a:schemeClr val="bg1"/>
                </a:solidFill>
              </a:rPr>
              <a:t>Les résultats sont enregistrés dans ces fichiers</a:t>
            </a:r>
          </a:p>
        </p:txBody>
      </p:sp>
      <p:sp>
        <p:nvSpPr>
          <p:cNvPr id="1048839" name="Rectangle 18"/>
          <p:cNvSpPr/>
          <p:nvPr/>
        </p:nvSpPr>
        <p:spPr>
          <a:xfrm>
            <a:off x="3347864" y="3399842"/>
            <a:ext cx="2088232" cy="84022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dirty="0">
              <a:solidFill>
                <a:schemeClr val="tx1"/>
              </a:solidFill>
            </a:endParaRPr>
          </a:p>
        </p:txBody>
      </p:sp>
      <p:cxnSp>
        <p:nvCxnSpPr>
          <p:cNvPr id="3145767" name="Connecteur droit avec flèche 19"/>
          <p:cNvCxnSpPr>
            <a:cxnSpLocks/>
          </p:cNvCxnSpPr>
          <p:nvPr/>
        </p:nvCxnSpPr>
        <p:spPr>
          <a:xfrm>
            <a:off x="2267744" y="1995686"/>
            <a:ext cx="1080120" cy="127299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203"/>
                                        </p:tgtEl>
                                        <p:attrNameLst>
                                          <p:attrName>style.visibility</p:attrName>
                                        </p:attrNameLst>
                                      </p:cBhvr>
                                      <p:to>
                                        <p:strVal val="visible"/>
                                      </p:to>
                                    </p:set>
                                    <p:anim calcmode="lin" valueType="num">
                                      <p:cBhvr additive="base">
                                        <p:cTn id="7" dur="500" fill="hold"/>
                                        <p:tgtEl>
                                          <p:spTgt spid="2097203"/>
                                        </p:tgtEl>
                                        <p:attrNameLst>
                                          <p:attrName>ppt_x</p:attrName>
                                        </p:attrNameLst>
                                      </p:cBhvr>
                                      <p:tavLst>
                                        <p:tav tm="0">
                                          <p:val>
                                            <p:strVal val="#ppt_x"/>
                                          </p:val>
                                        </p:tav>
                                        <p:tav tm="100000">
                                          <p:val>
                                            <p:strVal val="#ppt_x"/>
                                          </p:val>
                                        </p:tav>
                                      </p:tavLst>
                                    </p:anim>
                                    <p:anim calcmode="lin" valueType="num">
                                      <p:cBhvr additive="base">
                                        <p:cTn id="8" dur="500" fill="hold"/>
                                        <p:tgtEl>
                                          <p:spTgt spid="20972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839"/>
                                        </p:tgtEl>
                                        <p:attrNameLst>
                                          <p:attrName>style.visibility</p:attrName>
                                        </p:attrNameLst>
                                      </p:cBhvr>
                                      <p:to>
                                        <p:strVal val="visible"/>
                                      </p:to>
                                    </p:set>
                                    <p:animEffect transition="in" filter="fade">
                                      <p:cBhvr>
                                        <p:cTn id="13" dur="500"/>
                                        <p:tgtEl>
                                          <p:spTgt spid="104883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4576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488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38" grpId="0"/>
      <p:bldP spid="104883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3" name="Espace réservé du texte 1"/>
          <p:cNvSpPr>
            <a:spLocks noGrp="1"/>
          </p:cNvSpPr>
          <p:nvPr>
            <p:ph type="body" sz="quarter" idx="10"/>
          </p:nvPr>
        </p:nvSpPr>
        <p:spPr>
          <a:xfrm>
            <a:off x="0" y="153958"/>
            <a:ext cx="9144000" cy="576064"/>
          </a:xfrm>
        </p:spPr>
        <p:txBody>
          <a:bodyPr/>
          <a:lstStyle/>
          <a:p>
            <a:r>
              <a:rPr lang="fr-FR" dirty="0"/>
              <a:t>Création du cluster AWS EMR</a:t>
            </a:r>
          </a:p>
        </p:txBody>
      </p:sp>
      <p:sp>
        <p:nvSpPr>
          <p:cNvPr id="1048844" name="Espace réservé du texte 2"/>
          <p:cNvSpPr>
            <a:spLocks noGrp="1"/>
          </p:cNvSpPr>
          <p:nvPr>
            <p:ph type="body" sz="quarter" idx="11"/>
          </p:nvPr>
        </p:nvSpPr>
        <p:spPr/>
        <p:txBody>
          <a:bodyPr/>
          <a:lstStyle/>
          <a:p>
            <a:r>
              <a:rPr lang="fr-FR" dirty="0"/>
              <a:t>Application</a:t>
            </a:r>
          </a:p>
        </p:txBody>
      </p:sp>
      <p:pic>
        <p:nvPicPr>
          <p:cNvPr id="2097204" name="Image 4"/>
          <p:cNvPicPr>
            <a:picLocks noChangeAspect="1"/>
          </p:cNvPicPr>
          <p:nvPr/>
        </p:nvPicPr>
        <p:blipFill>
          <a:blip r:embed="rId3"/>
          <a:stretch>
            <a:fillRect/>
          </a:stretch>
        </p:blipFill>
        <p:spPr>
          <a:xfrm>
            <a:off x="4398669" y="1077612"/>
            <a:ext cx="2079180" cy="3939263"/>
          </a:xfrm>
          <a:prstGeom prst="rect">
            <a:avLst/>
          </a:prstGeom>
        </p:spPr>
      </p:pic>
      <p:pic>
        <p:nvPicPr>
          <p:cNvPr id="2097205" name="Image 6"/>
          <p:cNvPicPr>
            <a:picLocks noChangeAspect="1"/>
          </p:cNvPicPr>
          <p:nvPr/>
        </p:nvPicPr>
        <p:blipFill>
          <a:blip r:embed="rId4"/>
          <a:stretch>
            <a:fillRect/>
          </a:stretch>
        </p:blipFill>
        <p:spPr>
          <a:xfrm>
            <a:off x="6588224" y="1059582"/>
            <a:ext cx="2118367" cy="3939263"/>
          </a:xfrm>
          <a:prstGeom prst="rect">
            <a:avLst/>
          </a:prstGeom>
        </p:spPr>
      </p:pic>
      <p:sp>
        <p:nvSpPr>
          <p:cNvPr id="1048845" name="ZoneTexte 7"/>
          <p:cNvSpPr txBox="1"/>
          <p:nvPr/>
        </p:nvSpPr>
        <p:spPr>
          <a:xfrm>
            <a:off x="17453" y="1419622"/>
            <a:ext cx="4139952" cy="584775"/>
          </a:xfrm>
          <a:prstGeom prst="rect">
            <a:avLst/>
          </a:prstGeom>
          <a:noFill/>
        </p:spPr>
        <p:txBody>
          <a:bodyPr wrap="square" rtlCol="0">
            <a:spAutoFit/>
          </a:bodyPr>
          <a:lstStyle/>
          <a:p>
            <a:r>
              <a:rPr lang="fr-FR" sz="1600" dirty="0">
                <a:solidFill>
                  <a:schemeClr val="bg1"/>
                </a:solidFill>
              </a:rPr>
              <a:t>Voici le contenu des deux premiers fichiers résultants de notre application MapReduce</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845"/>
                                        </p:tgtEl>
                                        <p:attrNameLst>
                                          <p:attrName>style.visibility</p:attrName>
                                        </p:attrNameLst>
                                      </p:cBhvr>
                                      <p:to>
                                        <p:strVal val="visible"/>
                                      </p:to>
                                    </p:set>
                                    <p:anim calcmode="lin" valueType="num">
                                      <p:cBhvr additive="base">
                                        <p:cTn id="7" dur="500" fill="hold"/>
                                        <p:tgtEl>
                                          <p:spTgt spid="1048845"/>
                                        </p:tgtEl>
                                        <p:attrNameLst>
                                          <p:attrName>ppt_x</p:attrName>
                                        </p:attrNameLst>
                                      </p:cBhvr>
                                      <p:tavLst>
                                        <p:tav tm="0">
                                          <p:val>
                                            <p:strVal val="#ppt_x"/>
                                          </p:val>
                                        </p:tav>
                                        <p:tav tm="100000">
                                          <p:val>
                                            <p:strVal val="#ppt_x"/>
                                          </p:val>
                                        </p:tav>
                                      </p:tavLst>
                                    </p:anim>
                                    <p:anim calcmode="lin" valueType="num">
                                      <p:cBhvr additive="base">
                                        <p:cTn id="8" dur="500" fill="hold"/>
                                        <p:tgtEl>
                                          <p:spTgt spid="10488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205"/>
                                        </p:tgtEl>
                                        <p:attrNameLst>
                                          <p:attrName>style.visibility</p:attrName>
                                        </p:attrNameLst>
                                      </p:cBhvr>
                                      <p:to>
                                        <p:strVal val="visible"/>
                                      </p:to>
                                    </p:set>
                                    <p:anim calcmode="lin" valueType="num">
                                      <p:cBhvr additive="base">
                                        <p:cTn id="13" dur="500" fill="hold"/>
                                        <p:tgtEl>
                                          <p:spTgt spid="2097205"/>
                                        </p:tgtEl>
                                        <p:attrNameLst>
                                          <p:attrName>ppt_x</p:attrName>
                                        </p:attrNameLst>
                                      </p:cBhvr>
                                      <p:tavLst>
                                        <p:tav tm="0">
                                          <p:val>
                                            <p:strVal val="#ppt_x"/>
                                          </p:val>
                                        </p:tav>
                                        <p:tav tm="100000">
                                          <p:val>
                                            <p:strVal val="#ppt_x"/>
                                          </p:val>
                                        </p:tav>
                                      </p:tavLst>
                                    </p:anim>
                                    <p:anim calcmode="lin" valueType="num">
                                      <p:cBhvr additive="base">
                                        <p:cTn id="14" dur="500" fill="hold"/>
                                        <p:tgtEl>
                                          <p:spTgt spid="209720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97204"/>
                                        </p:tgtEl>
                                        <p:attrNameLst>
                                          <p:attrName>style.visibility</p:attrName>
                                        </p:attrNameLst>
                                      </p:cBhvr>
                                      <p:to>
                                        <p:strVal val="visible"/>
                                      </p:to>
                                    </p:set>
                                    <p:anim calcmode="lin" valueType="num">
                                      <p:cBhvr additive="base">
                                        <p:cTn id="17" dur="500" fill="hold"/>
                                        <p:tgtEl>
                                          <p:spTgt spid="2097204"/>
                                        </p:tgtEl>
                                        <p:attrNameLst>
                                          <p:attrName>ppt_x</p:attrName>
                                        </p:attrNameLst>
                                      </p:cBhvr>
                                      <p:tavLst>
                                        <p:tav tm="0">
                                          <p:val>
                                            <p:strVal val="#ppt_x"/>
                                          </p:val>
                                        </p:tav>
                                        <p:tav tm="100000">
                                          <p:val>
                                            <p:strVal val="#ppt_x"/>
                                          </p:val>
                                        </p:tav>
                                      </p:tavLst>
                                    </p:anim>
                                    <p:anim calcmode="lin" valueType="num">
                                      <p:cBhvr additive="base">
                                        <p:cTn id="18" dur="500" fill="hold"/>
                                        <p:tgtEl>
                                          <p:spTgt spid="2097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2" name="Espace réservé du texte 1"/>
          <p:cNvSpPr>
            <a:spLocks noGrp="1"/>
          </p:cNvSpPr>
          <p:nvPr>
            <p:ph type="body" sz="quarter" idx="10"/>
          </p:nvPr>
        </p:nvSpPr>
        <p:spPr>
          <a:xfrm>
            <a:off x="5148064" y="1779662"/>
            <a:ext cx="2664296" cy="1584176"/>
          </a:xfrm>
        </p:spPr>
        <p:txBody>
          <a:bodyPr/>
          <a:lstStyle/>
          <a:p>
            <a:r>
              <a:rPr lang="fr-FR" dirty="0"/>
              <a:t>Merci pour votre </a:t>
            </a:r>
          </a:p>
          <a:p>
            <a:r>
              <a:rPr lang="fr-FR" dirty="0"/>
              <a:t>attention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Espace réservé du texte 1"/>
          <p:cNvSpPr>
            <a:spLocks noGrp="1"/>
          </p:cNvSpPr>
          <p:nvPr>
            <p:ph type="body" sz="quarter" idx="10"/>
          </p:nvPr>
        </p:nvSpPr>
        <p:spPr/>
        <p:txBody>
          <a:bodyPr/>
          <a:lstStyle/>
          <a:p>
            <a:r>
              <a:rPr lang="fr-FR" dirty="0"/>
              <a:t>Les services AWS pour le Big Data</a:t>
            </a:r>
          </a:p>
        </p:txBody>
      </p:sp>
      <p:sp>
        <p:nvSpPr>
          <p:cNvPr id="1048631" name="Espace réservé du texte 2"/>
          <p:cNvSpPr>
            <a:spLocks noGrp="1"/>
          </p:cNvSpPr>
          <p:nvPr>
            <p:ph type="body" sz="quarter" idx="11"/>
          </p:nvPr>
        </p:nvSpPr>
        <p:spPr/>
        <p:txBody>
          <a:bodyPr/>
          <a:lstStyle/>
          <a:p>
            <a:r>
              <a:rPr lang="fr-FR" dirty="0">
                <a:solidFill>
                  <a:schemeClr val="accent2">
                    <a:lumMod val="40000"/>
                    <a:lumOff val="60000"/>
                  </a:schemeClr>
                </a:solidFill>
              </a:rPr>
              <a:t>Comment AWS peut résoudre les défis du Big Data ?</a:t>
            </a:r>
          </a:p>
        </p:txBody>
      </p:sp>
      <p:sp>
        <p:nvSpPr>
          <p:cNvPr id="1048632" name="ZoneTexte 3"/>
          <p:cNvSpPr txBox="1"/>
          <p:nvPr/>
        </p:nvSpPr>
        <p:spPr>
          <a:xfrm>
            <a:off x="421277" y="1485216"/>
            <a:ext cx="4392488" cy="369332"/>
          </a:xfrm>
          <a:prstGeom prst="rect">
            <a:avLst/>
          </a:prstGeom>
          <a:noFill/>
        </p:spPr>
        <p:txBody>
          <a:bodyPr wrap="square" rtlCol="0">
            <a:spAutoFit/>
          </a:bodyPr>
          <a:lstStyle/>
          <a:p>
            <a:r>
              <a:rPr lang="fr-FR" b="1" dirty="0">
                <a:solidFill>
                  <a:schemeClr val="accent2">
                    <a:lumMod val="60000"/>
                    <a:lumOff val="40000"/>
                  </a:schemeClr>
                </a:solidFill>
              </a:rPr>
              <a:t>Stockage de données (Data Storage)  </a:t>
            </a:r>
          </a:p>
        </p:txBody>
      </p:sp>
      <p:sp>
        <p:nvSpPr>
          <p:cNvPr id="1048633" name="ZoneTexte 4"/>
          <p:cNvSpPr txBox="1"/>
          <p:nvPr/>
        </p:nvSpPr>
        <p:spPr>
          <a:xfrm>
            <a:off x="421277" y="2145402"/>
            <a:ext cx="7054654" cy="1077218"/>
          </a:xfrm>
          <a:prstGeom prst="rect">
            <a:avLst/>
          </a:prstGeom>
          <a:noFill/>
        </p:spPr>
        <p:txBody>
          <a:bodyPr wrap="square" rtlCol="0">
            <a:spAutoFit/>
          </a:bodyPr>
          <a:lstStyle/>
          <a:p>
            <a:r>
              <a:rPr lang="fr-FR" sz="1600" b="1" dirty="0">
                <a:solidFill>
                  <a:schemeClr val="bg1">
                    <a:lumMod val="75000"/>
                  </a:schemeClr>
                </a:solidFill>
              </a:rPr>
              <a:t>Amazon S3 (Simple Storage Service) : </a:t>
            </a:r>
            <a:r>
              <a:rPr lang="fr-FR" sz="1600" dirty="0">
                <a:solidFill>
                  <a:schemeClr val="bg1"/>
                </a:solidFill>
              </a:rPr>
              <a:t>est une solution de stockage de données en ligne hautement scalable, fiable et économique qui permet de stocker des petits objets tels que des images, des vidéos et des fichiers, ainsi que de gros volumes de données de tout type.</a:t>
            </a:r>
          </a:p>
        </p:txBody>
      </p:sp>
      <p:sp>
        <p:nvSpPr>
          <p:cNvPr id="1048634" name="Rectangle 8"/>
          <p:cNvSpPr/>
          <p:nvPr/>
        </p:nvSpPr>
        <p:spPr>
          <a:xfrm>
            <a:off x="412111" y="3549451"/>
            <a:ext cx="7031043" cy="830997"/>
          </a:xfrm>
          <a:prstGeom prst="rect">
            <a:avLst/>
          </a:prstGeom>
        </p:spPr>
        <p:txBody>
          <a:bodyPr wrap="square">
            <a:spAutoFit/>
          </a:bodyPr>
          <a:lstStyle/>
          <a:p>
            <a:r>
              <a:rPr lang="fr-FR" sz="1600" b="1" dirty="0">
                <a:solidFill>
                  <a:schemeClr val="bg1">
                    <a:lumMod val="75000"/>
                  </a:schemeClr>
                </a:solidFill>
              </a:rPr>
              <a:t>AWS Glue :</a:t>
            </a:r>
            <a:r>
              <a:rPr lang="fr-FR" sz="1600" b="1" dirty="0">
                <a:solidFill>
                  <a:schemeClr val="bg1"/>
                </a:solidFill>
              </a:rPr>
              <a:t> </a:t>
            </a:r>
            <a:r>
              <a:rPr lang="fr-FR" sz="1600" dirty="0">
                <a:solidFill>
                  <a:schemeClr val="bg1"/>
                </a:solidFill>
              </a:rPr>
              <a:t>Il s'agit d'un service complet qui permet aux développeurs et aux data engineers de créer, déployer et exécuter des travaux ETL en toute simplicité, sans avoir à gérer les infrastructures de calcul nécessaires.</a:t>
            </a:r>
          </a:p>
        </p:txBody>
      </p:sp>
      <p:pic>
        <p:nvPicPr>
          <p:cNvPr id="2097158" name="Image 6"/>
          <p:cNvPicPr>
            <a:picLocks noChangeAspect="1"/>
          </p:cNvPicPr>
          <p:nvPr/>
        </p:nvPicPr>
        <p:blipFill>
          <a:blip r:embed="rId2" cstate="print"/>
          <a:stretch>
            <a:fillRect/>
          </a:stretch>
        </p:blipFill>
        <p:spPr>
          <a:xfrm>
            <a:off x="7835001" y="2090910"/>
            <a:ext cx="942636" cy="1139271"/>
          </a:xfrm>
          <a:prstGeom prst="rect">
            <a:avLst/>
          </a:prstGeom>
        </p:spPr>
      </p:pic>
      <p:pic>
        <p:nvPicPr>
          <p:cNvPr id="2097159" name="Image 11"/>
          <p:cNvPicPr>
            <a:picLocks noChangeAspect="1"/>
          </p:cNvPicPr>
          <p:nvPr/>
        </p:nvPicPr>
        <p:blipFill>
          <a:blip r:embed="rId3" cstate="print"/>
          <a:stretch>
            <a:fillRect/>
          </a:stretch>
        </p:blipFill>
        <p:spPr>
          <a:xfrm>
            <a:off x="7720160" y="3463667"/>
            <a:ext cx="1172319" cy="1172319"/>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33"/>
                                        </p:tgtEl>
                                        <p:attrNameLst>
                                          <p:attrName>style.visibility</p:attrName>
                                        </p:attrNameLst>
                                      </p:cBhvr>
                                      <p:to>
                                        <p:strVal val="visible"/>
                                      </p:to>
                                    </p:set>
                                    <p:anim calcmode="lin" valueType="num">
                                      <p:cBhvr additive="base">
                                        <p:cTn id="7" dur="500" fill="hold"/>
                                        <p:tgtEl>
                                          <p:spTgt spid="1048633"/>
                                        </p:tgtEl>
                                        <p:attrNameLst>
                                          <p:attrName>ppt_x</p:attrName>
                                        </p:attrNameLst>
                                      </p:cBhvr>
                                      <p:tavLst>
                                        <p:tav tm="0">
                                          <p:val>
                                            <p:strVal val="#ppt_x"/>
                                          </p:val>
                                        </p:tav>
                                        <p:tav tm="100000">
                                          <p:val>
                                            <p:strVal val="#ppt_x"/>
                                          </p:val>
                                        </p:tav>
                                      </p:tavLst>
                                    </p:anim>
                                    <p:anim calcmode="lin" valueType="num">
                                      <p:cBhvr additive="base">
                                        <p:cTn id="8" dur="500" fill="hold"/>
                                        <p:tgtEl>
                                          <p:spTgt spid="10486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58"/>
                                        </p:tgtEl>
                                        <p:attrNameLst>
                                          <p:attrName>style.visibility</p:attrName>
                                        </p:attrNameLst>
                                      </p:cBhvr>
                                      <p:to>
                                        <p:strVal val="visible"/>
                                      </p:to>
                                    </p:set>
                                    <p:anim calcmode="lin" valueType="num">
                                      <p:cBhvr additive="base">
                                        <p:cTn id="13" dur="500" fill="hold"/>
                                        <p:tgtEl>
                                          <p:spTgt spid="2097158"/>
                                        </p:tgtEl>
                                        <p:attrNameLst>
                                          <p:attrName>ppt_x</p:attrName>
                                        </p:attrNameLst>
                                      </p:cBhvr>
                                      <p:tavLst>
                                        <p:tav tm="0">
                                          <p:val>
                                            <p:strVal val="#ppt_x"/>
                                          </p:val>
                                        </p:tav>
                                        <p:tav tm="100000">
                                          <p:val>
                                            <p:strVal val="#ppt_x"/>
                                          </p:val>
                                        </p:tav>
                                      </p:tavLst>
                                    </p:anim>
                                    <p:anim calcmode="lin" valueType="num">
                                      <p:cBhvr additive="base">
                                        <p:cTn id="14" dur="500" fill="hold"/>
                                        <p:tgtEl>
                                          <p:spTgt spid="209715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34"/>
                                        </p:tgtEl>
                                        <p:attrNameLst>
                                          <p:attrName>style.visibility</p:attrName>
                                        </p:attrNameLst>
                                      </p:cBhvr>
                                      <p:to>
                                        <p:strVal val="visible"/>
                                      </p:to>
                                    </p:set>
                                    <p:anim calcmode="lin" valueType="num">
                                      <p:cBhvr additive="base">
                                        <p:cTn id="19" dur="500" fill="hold"/>
                                        <p:tgtEl>
                                          <p:spTgt spid="1048634"/>
                                        </p:tgtEl>
                                        <p:attrNameLst>
                                          <p:attrName>ppt_x</p:attrName>
                                        </p:attrNameLst>
                                      </p:cBhvr>
                                      <p:tavLst>
                                        <p:tav tm="0">
                                          <p:val>
                                            <p:strVal val="#ppt_x"/>
                                          </p:val>
                                        </p:tav>
                                        <p:tav tm="100000">
                                          <p:val>
                                            <p:strVal val="#ppt_x"/>
                                          </p:val>
                                        </p:tav>
                                      </p:tavLst>
                                    </p:anim>
                                    <p:anim calcmode="lin" valueType="num">
                                      <p:cBhvr additive="base">
                                        <p:cTn id="20" dur="500" fill="hold"/>
                                        <p:tgtEl>
                                          <p:spTgt spid="10486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97159"/>
                                        </p:tgtEl>
                                        <p:attrNameLst>
                                          <p:attrName>style.visibility</p:attrName>
                                        </p:attrNameLst>
                                      </p:cBhvr>
                                      <p:to>
                                        <p:strVal val="visible"/>
                                      </p:to>
                                    </p:set>
                                    <p:anim calcmode="lin" valueType="num">
                                      <p:cBhvr additive="base">
                                        <p:cTn id="25" dur="500" fill="hold"/>
                                        <p:tgtEl>
                                          <p:spTgt spid="2097159"/>
                                        </p:tgtEl>
                                        <p:attrNameLst>
                                          <p:attrName>ppt_x</p:attrName>
                                        </p:attrNameLst>
                                      </p:cBhvr>
                                      <p:tavLst>
                                        <p:tav tm="0">
                                          <p:val>
                                            <p:strVal val="#ppt_x"/>
                                          </p:val>
                                        </p:tav>
                                        <p:tav tm="100000">
                                          <p:val>
                                            <p:strVal val="#ppt_x"/>
                                          </p:val>
                                        </p:tav>
                                      </p:tavLst>
                                    </p:anim>
                                    <p:anim calcmode="lin" valueType="num">
                                      <p:cBhvr additive="base">
                                        <p:cTn id="26" dur="500" fill="hold"/>
                                        <p:tgtEl>
                                          <p:spTgt spid="20971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3" grpId="0"/>
      <p:bldP spid="10486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5" name="Espace réservé du texte 1"/>
          <p:cNvSpPr>
            <a:spLocks noGrp="1"/>
          </p:cNvSpPr>
          <p:nvPr>
            <p:ph type="body" sz="quarter" idx="10"/>
          </p:nvPr>
        </p:nvSpPr>
        <p:spPr/>
        <p:txBody>
          <a:bodyPr/>
          <a:lstStyle/>
          <a:p>
            <a:r>
              <a:rPr lang="fr-FR" dirty="0"/>
              <a:t>Les services AWS pour le Big Data</a:t>
            </a:r>
          </a:p>
        </p:txBody>
      </p:sp>
      <p:sp>
        <p:nvSpPr>
          <p:cNvPr id="1048636" name="Espace réservé du texte 2"/>
          <p:cNvSpPr>
            <a:spLocks noGrp="1"/>
          </p:cNvSpPr>
          <p:nvPr>
            <p:ph type="body" sz="quarter" idx="11"/>
          </p:nvPr>
        </p:nvSpPr>
        <p:spPr/>
        <p:txBody>
          <a:bodyPr/>
          <a:lstStyle/>
          <a:p>
            <a:r>
              <a:rPr lang="fr-FR" dirty="0">
                <a:solidFill>
                  <a:schemeClr val="accent2">
                    <a:lumMod val="40000"/>
                    <a:lumOff val="60000"/>
                  </a:schemeClr>
                </a:solidFill>
              </a:rPr>
              <a:t>Comment AWS peut résoudre les défis du Big Data ?</a:t>
            </a:r>
          </a:p>
        </p:txBody>
      </p:sp>
      <p:sp>
        <p:nvSpPr>
          <p:cNvPr id="1048637" name="ZoneTexte 3"/>
          <p:cNvSpPr txBox="1"/>
          <p:nvPr/>
        </p:nvSpPr>
        <p:spPr>
          <a:xfrm>
            <a:off x="421276" y="1485216"/>
            <a:ext cx="5446868" cy="369332"/>
          </a:xfrm>
          <a:prstGeom prst="rect">
            <a:avLst/>
          </a:prstGeom>
          <a:noFill/>
        </p:spPr>
        <p:txBody>
          <a:bodyPr wrap="square" rtlCol="0">
            <a:spAutoFit/>
          </a:bodyPr>
          <a:lstStyle/>
          <a:p>
            <a:r>
              <a:rPr lang="fr-FR" b="1" dirty="0">
                <a:solidFill>
                  <a:schemeClr val="accent2">
                    <a:lumMod val="60000"/>
                    <a:lumOff val="40000"/>
                  </a:schemeClr>
                </a:solidFill>
              </a:rPr>
              <a:t>Prétraitement de données (Data Preprocessing)  </a:t>
            </a:r>
          </a:p>
        </p:txBody>
      </p:sp>
      <p:sp>
        <p:nvSpPr>
          <p:cNvPr id="1048638" name="ZoneTexte 4"/>
          <p:cNvSpPr txBox="1"/>
          <p:nvPr/>
        </p:nvSpPr>
        <p:spPr>
          <a:xfrm>
            <a:off x="421277" y="2145402"/>
            <a:ext cx="7054654" cy="1077218"/>
          </a:xfrm>
          <a:prstGeom prst="rect">
            <a:avLst/>
          </a:prstGeom>
          <a:noFill/>
        </p:spPr>
        <p:txBody>
          <a:bodyPr wrap="square" rtlCol="0">
            <a:spAutoFit/>
          </a:bodyPr>
          <a:lstStyle/>
          <a:p>
            <a:r>
              <a:rPr lang="fr-FR" sz="1600" b="1" dirty="0">
                <a:solidFill>
                  <a:schemeClr val="bg1">
                    <a:lumMod val="75000"/>
                  </a:schemeClr>
                </a:solidFill>
              </a:rPr>
              <a:t>Amazon Elastic MapReduce (EMR) : </a:t>
            </a:r>
            <a:r>
              <a:rPr lang="fr-FR" sz="1600" dirty="0">
                <a:solidFill>
                  <a:schemeClr val="bg1"/>
                </a:solidFill>
              </a:rPr>
              <a:t>est un service de traitement de données en nuage permettant de déployer et de gérer facilement des clusters de calcul distribués pour traiter de grandes quantités de données à l'aide de frameworks tels que Hadoop, Spark et Flink.</a:t>
            </a:r>
          </a:p>
        </p:txBody>
      </p:sp>
      <p:sp>
        <p:nvSpPr>
          <p:cNvPr id="1048639" name="Rectangle 8"/>
          <p:cNvSpPr/>
          <p:nvPr/>
        </p:nvSpPr>
        <p:spPr>
          <a:xfrm>
            <a:off x="412111" y="3549451"/>
            <a:ext cx="7031043" cy="830997"/>
          </a:xfrm>
          <a:prstGeom prst="rect">
            <a:avLst/>
          </a:prstGeom>
        </p:spPr>
        <p:txBody>
          <a:bodyPr wrap="square">
            <a:spAutoFit/>
          </a:bodyPr>
          <a:lstStyle/>
          <a:p>
            <a:r>
              <a:rPr lang="fr-FR" sz="1600" b="1" dirty="0">
                <a:solidFill>
                  <a:schemeClr val="bg1">
                    <a:lumMod val="75000"/>
                  </a:schemeClr>
                </a:solidFill>
              </a:rPr>
              <a:t>Amazon Redshift :</a:t>
            </a:r>
            <a:r>
              <a:rPr lang="fr-FR" sz="1600" b="1" dirty="0">
                <a:solidFill>
                  <a:schemeClr val="bg1"/>
                </a:solidFill>
              </a:rPr>
              <a:t> </a:t>
            </a:r>
            <a:r>
              <a:rPr lang="fr-FR" sz="1600" dirty="0">
                <a:solidFill>
                  <a:schemeClr val="bg1"/>
                </a:solidFill>
              </a:rPr>
              <a:t>est un service de data warehouse en nuage, qui permet aux entreprises de stocker, de traiter et d'analyser de grandes quantités de données de manière rapide et économique.</a:t>
            </a:r>
          </a:p>
        </p:txBody>
      </p:sp>
      <p:pic>
        <p:nvPicPr>
          <p:cNvPr id="2097160" name="Image 7"/>
          <p:cNvPicPr>
            <a:picLocks noChangeAspect="1"/>
          </p:cNvPicPr>
          <p:nvPr/>
        </p:nvPicPr>
        <p:blipFill>
          <a:blip r:embed="rId2" cstate="print"/>
          <a:stretch>
            <a:fillRect/>
          </a:stretch>
        </p:blipFill>
        <p:spPr>
          <a:xfrm>
            <a:off x="7297225" y="2107358"/>
            <a:ext cx="1846775" cy="1127140"/>
          </a:xfrm>
          <a:prstGeom prst="rect">
            <a:avLst/>
          </a:prstGeom>
        </p:spPr>
      </p:pic>
      <p:pic>
        <p:nvPicPr>
          <p:cNvPr id="2097161" name="Image 13"/>
          <p:cNvPicPr>
            <a:picLocks noChangeAspect="1"/>
          </p:cNvPicPr>
          <p:nvPr/>
        </p:nvPicPr>
        <p:blipFill>
          <a:blip r:embed="rId3" cstate="print"/>
          <a:stretch>
            <a:fillRect/>
          </a:stretch>
        </p:blipFill>
        <p:spPr>
          <a:xfrm>
            <a:off x="7812360" y="3579659"/>
            <a:ext cx="813268" cy="89450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38"/>
                                        </p:tgtEl>
                                        <p:attrNameLst>
                                          <p:attrName>style.visibility</p:attrName>
                                        </p:attrNameLst>
                                      </p:cBhvr>
                                      <p:to>
                                        <p:strVal val="visible"/>
                                      </p:to>
                                    </p:set>
                                    <p:anim calcmode="lin" valueType="num">
                                      <p:cBhvr additive="base">
                                        <p:cTn id="7" dur="500" fill="hold"/>
                                        <p:tgtEl>
                                          <p:spTgt spid="1048638"/>
                                        </p:tgtEl>
                                        <p:attrNameLst>
                                          <p:attrName>ppt_x</p:attrName>
                                        </p:attrNameLst>
                                      </p:cBhvr>
                                      <p:tavLst>
                                        <p:tav tm="0">
                                          <p:val>
                                            <p:strVal val="#ppt_x"/>
                                          </p:val>
                                        </p:tav>
                                        <p:tav tm="100000">
                                          <p:val>
                                            <p:strVal val="#ppt_x"/>
                                          </p:val>
                                        </p:tav>
                                      </p:tavLst>
                                    </p:anim>
                                    <p:anim calcmode="lin" valueType="num">
                                      <p:cBhvr additive="base">
                                        <p:cTn id="8" dur="500" fill="hold"/>
                                        <p:tgtEl>
                                          <p:spTgt spid="10486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60"/>
                                        </p:tgtEl>
                                        <p:attrNameLst>
                                          <p:attrName>style.visibility</p:attrName>
                                        </p:attrNameLst>
                                      </p:cBhvr>
                                      <p:to>
                                        <p:strVal val="visible"/>
                                      </p:to>
                                    </p:set>
                                    <p:anim calcmode="lin" valueType="num">
                                      <p:cBhvr additive="base">
                                        <p:cTn id="13" dur="500" fill="hold"/>
                                        <p:tgtEl>
                                          <p:spTgt spid="2097160"/>
                                        </p:tgtEl>
                                        <p:attrNameLst>
                                          <p:attrName>ppt_x</p:attrName>
                                        </p:attrNameLst>
                                      </p:cBhvr>
                                      <p:tavLst>
                                        <p:tav tm="0">
                                          <p:val>
                                            <p:strVal val="#ppt_x"/>
                                          </p:val>
                                        </p:tav>
                                        <p:tav tm="100000">
                                          <p:val>
                                            <p:strVal val="#ppt_x"/>
                                          </p:val>
                                        </p:tav>
                                      </p:tavLst>
                                    </p:anim>
                                    <p:anim calcmode="lin" valueType="num">
                                      <p:cBhvr additive="base">
                                        <p:cTn id="14" dur="500" fill="hold"/>
                                        <p:tgtEl>
                                          <p:spTgt spid="20971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48639"/>
                                        </p:tgtEl>
                                        <p:attrNameLst>
                                          <p:attrName>style.visibility</p:attrName>
                                        </p:attrNameLst>
                                      </p:cBhvr>
                                      <p:to>
                                        <p:strVal val="visible"/>
                                      </p:to>
                                    </p:set>
                                    <p:anim calcmode="lin" valueType="num">
                                      <p:cBhvr additive="base">
                                        <p:cTn id="19" dur="500" fill="hold"/>
                                        <p:tgtEl>
                                          <p:spTgt spid="1048639"/>
                                        </p:tgtEl>
                                        <p:attrNameLst>
                                          <p:attrName>ppt_x</p:attrName>
                                        </p:attrNameLst>
                                      </p:cBhvr>
                                      <p:tavLst>
                                        <p:tav tm="0">
                                          <p:val>
                                            <p:strVal val="#ppt_x"/>
                                          </p:val>
                                        </p:tav>
                                        <p:tav tm="100000">
                                          <p:val>
                                            <p:strVal val="#ppt_x"/>
                                          </p:val>
                                        </p:tav>
                                      </p:tavLst>
                                    </p:anim>
                                    <p:anim calcmode="lin" valueType="num">
                                      <p:cBhvr additive="base">
                                        <p:cTn id="20" dur="500" fill="hold"/>
                                        <p:tgtEl>
                                          <p:spTgt spid="10486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97161"/>
                                        </p:tgtEl>
                                        <p:attrNameLst>
                                          <p:attrName>style.visibility</p:attrName>
                                        </p:attrNameLst>
                                      </p:cBhvr>
                                      <p:to>
                                        <p:strVal val="visible"/>
                                      </p:to>
                                    </p:set>
                                    <p:anim calcmode="lin" valueType="num">
                                      <p:cBhvr additive="base">
                                        <p:cTn id="25" dur="500" fill="hold"/>
                                        <p:tgtEl>
                                          <p:spTgt spid="2097161"/>
                                        </p:tgtEl>
                                        <p:attrNameLst>
                                          <p:attrName>ppt_x</p:attrName>
                                        </p:attrNameLst>
                                      </p:cBhvr>
                                      <p:tavLst>
                                        <p:tav tm="0">
                                          <p:val>
                                            <p:strVal val="#ppt_x"/>
                                          </p:val>
                                        </p:tav>
                                        <p:tav tm="100000">
                                          <p:val>
                                            <p:strVal val="#ppt_x"/>
                                          </p:val>
                                        </p:tav>
                                      </p:tavLst>
                                    </p:anim>
                                    <p:anim calcmode="lin" valueType="num">
                                      <p:cBhvr additive="base">
                                        <p:cTn id="26" dur="500" fill="hold"/>
                                        <p:tgtEl>
                                          <p:spTgt spid="20971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8" grpId="0"/>
      <p:bldP spid="10486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Espace réservé du texte 1"/>
          <p:cNvSpPr>
            <a:spLocks noGrp="1"/>
          </p:cNvSpPr>
          <p:nvPr>
            <p:ph type="body" sz="quarter" idx="10"/>
          </p:nvPr>
        </p:nvSpPr>
        <p:spPr/>
        <p:txBody>
          <a:bodyPr/>
          <a:lstStyle/>
          <a:p>
            <a:r>
              <a:rPr lang="fr-FR" dirty="0"/>
              <a:t>Les services AWS pour le Big Data</a:t>
            </a:r>
          </a:p>
        </p:txBody>
      </p:sp>
      <p:sp>
        <p:nvSpPr>
          <p:cNvPr id="1048641" name="Espace réservé du texte 2"/>
          <p:cNvSpPr>
            <a:spLocks noGrp="1"/>
          </p:cNvSpPr>
          <p:nvPr>
            <p:ph type="body" sz="quarter" idx="11"/>
          </p:nvPr>
        </p:nvSpPr>
        <p:spPr/>
        <p:txBody>
          <a:bodyPr/>
          <a:lstStyle/>
          <a:p>
            <a:r>
              <a:rPr lang="fr-FR" dirty="0">
                <a:solidFill>
                  <a:schemeClr val="accent2">
                    <a:lumMod val="40000"/>
                    <a:lumOff val="60000"/>
                  </a:schemeClr>
                </a:solidFill>
              </a:rPr>
              <a:t>Comment AWS peut résoudre les défis du Big Data ?</a:t>
            </a:r>
          </a:p>
        </p:txBody>
      </p:sp>
      <p:sp>
        <p:nvSpPr>
          <p:cNvPr id="1048642" name="ZoneTexte 3"/>
          <p:cNvSpPr txBox="1"/>
          <p:nvPr/>
        </p:nvSpPr>
        <p:spPr>
          <a:xfrm>
            <a:off x="421276" y="1485216"/>
            <a:ext cx="5446868" cy="369332"/>
          </a:xfrm>
          <a:prstGeom prst="rect">
            <a:avLst/>
          </a:prstGeom>
          <a:noFill/>
        </p:spPr>
        <p:txBody>
          <a:bodyPr wrap="square" rtlCol="0">
            <a:spAutoFit/>
          </a:bodyPr>
          <a:lstStyle/>
          <a:p>
            <a:r>
              <a:rPr lang="fr-FR" b="1" dirty="0">
                <a:solidFill>
                  <a:schemeClr val="accent2">
                    <a:lumMod val="60000"/>
                    <a:lumOff val="40000"/>
                  </a:schemeClr>
                </a:solidFill>
              </a:rPr>
              <a:t>Visualisation de données (Data Visualization)  </a:t>
            </a:r>
          </a:p>
        </p:txBody>
      </p:sp>
      <p:sp>
        <p:nvSpPr>
          <p:cNvPr id="1048643" name="ZoneTexte 4"/>
          <p:cNvSpPr txBox="1"/>
          <p:nvPr/>
        </p:nvSpPr>
        <p:spPr>
          <a:xfrm>
            <a:off x="323528" y="2457956"/>
            <a:ext cx="7103051" cy="830997"/>
          </a:xfrm>
          <a:prstGeom prst="rect">
            <a:avLst/>
          </a:prstGeom>
          <a:noFill/>
        </p:spPr>
        <p:txBody>
          <a:bodyPr wrap="square" rtlCol="0">
            <a:spAutoFit/>
          </a:bodyPr>
          <a:lstStyle/>
          <a:p>
            <a:r>
              <a:rPr lang="fr-FR" sz="1600" b="1" dirty="0">
                <a:solidFill>
                  <a:schemeClr val="bg1">
                    <a:lumMod val="75000"/>
                  </a:schemeClr>
                </a:solidFill>
              </a:rPr>
              <a:t>Amazon QuickSight : </a:t>
            </a:r>
            <a:r>
              <a:rPr lang="fr-FR" sz="1600" dirty="0">
                <a:solidFill>
                  <a:schemeClr val="bg1"/>
                </a:solidFill>
              </a:rPr>
              <a:t>Il s'agit d'une solution de business intelligence en nuage permettant de créer, de publier et de partager facilement des tableaux de bord et des rapports en utilisant des données de différentes sources.</a:t>
            </a:r>
          </a:p>
        </p:txBody>
      </p:sp>
      <p:pic>
        <p:nvPicPr>
          <p:cNvPr id="2097162" name="Image 10"/>
          <p:cNvPicPr>
            <a:picLocks noChangeAspect="1"/>
          </p:cNvPicPr>
          <p:nvPr/>
        </p:nvPicPr>
        <p:blipFill>
          <a:blip r:embed="rId2" cstate="print"/>
          <a:stretch>
            <a:fillRect/>
          </a:stretch>
        </p:blipFill>
        <p:spPr>
          <a:xfrm>
            <a:off x="7915414" y="2527912"/>
            <a:ext cx="761041" cy="761041"/>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48643"/>
                                        </p:tgtEl>
                                        <p:attrNameLst>
                                          <p:attrName>style.visibility</p:attrName>
                                        </p:attrNameLst>
                                      </p:cBhvr>
                                      <p:to>
                                        <p:strVal val="visible"/>
                                      </p:to>
                                    </p:set>
                                    <p:anim calcmode="lin" valueType="num">
                                      <p:cBhvr additive="base">
                                        <p:cTn id="7" dur="500" fill="hold"/>
                                        <p:tgtEl>
                                          <p:spTgt spid="1048643"/>
                                        </p:tgtEl>
                                        <p:attrNameLst>
                                          <p:attrName>ppt_x</p:attrName>
                                        </p:attrNameLst>
                                      </p:cBhvr>
                                      <p:tavLst>
                                        <p:tav tm="0">
                                          <p:val>
                                            <p:strVal val="#ppt_x"/>
                                          </p:val>
                                        </p:tav>
                                        <p:tav tm="100000">
                                          <p:val>
                                            <p:strVal val="#ppt_x"/>
                                          </p:val>
                                        </p:tav>
                                      </p:tavLst>
                                    </p:anim>
                                    <p:anim calcmode="lin" valueType="num">
                                      <p:cBhvr additive="base">
                                        <p:cTn id="8" dur="500" fill="hold"/>
                                        <p:tgtEl>
                                          <p:spTgt spid="10486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162"/>
                                        </p:tgtEl>
                                        <p:attrNameLst>
                                          <p:attrName>style.visibility</p:attrName>
                                        </p:attrNameLst>
                                      </p:cBhvr>
                                      <p:to>
                                        <p:strVal val="visible"/>
                                      </p:to>
                                    </p:set>
                                    <p:anim calcmode="lin" valueType="num">
                                      <p:cBhvr additive="base">
                                        <p:cTn id="13" dur="500" fill="hold"/>
                                        <p:tgtEl>
                                          <p:spTgt spid="2097162"/>
                                        </p:tgtEl>
                                        <p:attrNameLst>
                                          <p:attrName>ppt_x</p:attrName>
                                        </p:attrNameLst>
                                      </p:cBhvr>
                                      <p:tavLst>
                                        <p:tav tm="0">
                                          <p:val>
                                            <p:strVal val="#ppt_x"/>
                                          </p:val>
                                        </p:tav>
                                        <p:tav tm="100000">
                                          <p:val>
                                            <p:strVal val="#ppt_x"/>
                                          </p:val>
                                        </p:tav>
                                      </p:tavLst>
                                    </p:anim>
                                    <p:anim calcmode="lin" valueType="num">
                                      <p:cBhvr additive="base">
                                        <p:cTn id="14" dur="500" fill="hold"/>
                                        <p:tgtEl>
                                          <p:spTgt spid="2097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Espace réservé du texte 1"/>
          <p:cNvSpPr>
            <a:spLocks noGrp="1"/>
          </p:cNvSpPr>
          <p:nvPr>
            <p:ph type="body" sz="quarter" idx="10"/>
          </p:nvPr>
        </p:nvSpPr>
        <p:spPr/>
        <p:txBody>
          <a:bodyPr/>
          <a:lstStyle/>
          <a:p>
            <a:r>
              <a:rPr lang="fr-FR" dirty="0"/>
              <a:t>Stockage de données sur S3</a:t>
            </a:r>
          </a:p>
        </p:txBody>
      </p:sp>
      <p:sp>
        <p:nvSpPr>
          <p:cNvPr id="1048647" name="Espace réservé du texte 2"/>
          <p:cNvSpPr>
            <a:spLocks noGrp="1"/>
          </p:cNvSpPr>
          <p:nvPr>
            <p:ph type="body" sz="quarter" idx="11"/>
          </p:nvPr>
        </p:nvSpPr>
        <p:spPr/>
        <p:txBody>
          <a:bodyPr/>
          <a:lstStyle/>
          <a:p>
            <a:r>
              <a:rPr lang="fr-FR" dirty="0">
                <a:solidFill>
                  <a:srgbClr val="FFC000"/>
                </a:solidFill>
              </a:rPr>
              <a:t>Application</a:t>
            </a:r>
          </a:p>
        </p:txBody>
      </p:sp>
      <p:pic>
        <p:nvPicPr>
          <p:cNvPr id="2097163" name="Image 4"/>
          <p:cNvPicPr>
            <a:picLocks noChangeAspect="1"/>
          </p:cNvPicPr>
          <p:nvPr/>
        </p:nvPicPr>
        <p:blipFill>
          <a:blip r:embed="rId2"/>
          <a:stretch>
            <a:fillRect/>
          </a:stretch>
        </p:blipFill>
        <p:spPr>
          <a:xfrm>
            <a:off x="2051720" y="1419622"/>
            <a:ext cx="6984776" cy="3268729"/>
          </a:xfrm>
          <a:prstGeom prst="rect">
            <a:avLst/>
          </a:prstGeom>
        </p:spPr>
      </p:pic>
      <p:sp>
        <p:nvSpPr>
          <p:cNvPr id="1048648" name="Rectangle 5"/>
          <p:cNvSpPr/>
          <p:nvPr/>
        </p:nvSpPr>
        <p:spPr>
          <a:xfrm>
            <a:off x="3131840" y="3363838"/>
            <a:ext cx="864096"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28" name="Connecteur droit avec flèche 7"/>
          <p:cNvCxnSpPr>
            <a:cxnSpLocks/>
          </p:cNvCxnSpPr>
          <p:nvPr/>
        </p:nvCxnSpPr>
        <p:spPr>
          <a:xfrm>
            <a:off x="1835696" y="2058669"/>
            <a:ext cx="1224136" cy="1296144"/>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49" name="ZoneTexte 9"/>
          <p:cNvSpPr txBox="1"/>
          <p:nvPr/>
        </p:nvSpPr>
        <p:spPr>
          <a:xfrm>
            <a:off x="27208" y="1238844"/>
            <a:ext cx="2051720" cy="830997"/>
          </a:xfrm>
          <a:prstGeom prst="rect">
            <a:avLst/>
          </a:prstGeom>
          <a:noFill/>
        </p:spPr>
        <p:txBody>
          <a:bodyPr wrap="square" rtlCol="0">
            <a:spAutoFit/>
          </a:bodyPr>
          <a:lstStyle/>
          <a:p>
            <a:r>
              <a:rPr lang="fr-FR" sz="1600" dirty="0">
                <a:solidFill>
                  <a:schemeClr val="bg2"/>
                </a:solidFill>
              </a:rPr>
              <a:t>Dans le console de AWS vous choisissez S3</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3"/>
                                        </p:tgtEl>
                                        <p:attrNameLst>
                                          <p:attrName>style.visibility</p:attrName>
                                        </p:attrNameLst>
                                      </p:cBhvr>
                                      <p:to>
                                        <p:strVal val="visible"/>
                                      </p:to>
                                    </p:set>
                                    <p:anim calcmode="lin" valueType="num">
                                      <p:cBhvr additive="base">
                                        <p:cTn id="7" dur="500" fill="hold"/>
                                        <p:tgtEl>
                                          <p:spTgt spid="2097163"/>
                                        </p:tgtEl>
                                        <p:attrNameLst>
                                          <p:attrName>ppt_x</p:attrName>
                                        </p:attrNameLst>
                                      </p:cBhvr>
                                      <p:tavLst>
                                        <p:tav tm="0">
                                          <p:val>
                                            <p:strVal val="#ppt_x"/>
                                          </p:val>
                                        </p:tav>
                                        <p:tav tm="100000">
                                          <p:val>
                                            <p:strVal val="#ppt_x"/>
                                          </p:val>
                                        </p:tav>
                                      </p:tavLst>
                                    </p:anim>
                                    <p:anim calcmode="lin" valueType="num">
                                      <p:cBhvr additive="base">
                                        <p:cTn id="8" dur="500" fill="hold"/>
                                        <p:tgtEl>
                                          <p:spTgt spid="209716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48"/>
                                        </p:tgtEl>
                                        <p:attrNameLst>
                                          <p:attrName>style.visibility</p:attrName>
                                        </p:attrNameLst>
                                      </p:cBhvr>
                                      <p:to>
                                        <p:strVal val="visible"/>
                                      </p:to>
                                    </p:set>
                                    <p:animEffect transition="in" filter="fade">
                                      <p:cBhvr>
                                        <p:cTn id="13" dur="500"/>
                                        <p:tgtEl>
                                          <p:spTgt spid="10486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28"/>
                                        </p:tgtEl>
                                        <p:attrNameLst>
                                          <p:attrName>style.visibility</p:attrName>
                                        </p:attrNameLst>
                                      </p:cBhvr>
                                      <p:to>
                                        <p:strVal val="visible"/>
                                      </p:to>
                                    </p:set>
                                    <p:animEffect transition="in" filter="fade">
                                      <p:cBhvr>
                                        <p:cTn id="18" dur="500"/>
                                        <p:tgtEl>
                                          <p:spTgt spid="31457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49"/>
                                        </p:tgtEl>
                                        <p:attrNameLst>
                                          <p:attrName>style.visibility</p:attrName>
                                        </p:attrNameLst>
                                      </p:cBhvr>
                                      <p:to>
                                        <p:strVal val="visible"/>
                                      </p:to>
                                    </p:set>
                                    <p:animEffect transition="in" filter="fade">
                                      <p:cBhvr>
                                        <p:cTn id="21" dur="500"/>
                                        <p:tgtEl>
                                          <p:spTgt spid="1048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8" grpId="0" animBg="1"/>
      <p:bldP spid="10486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Espace réservé du texte 1"/>
          <p:cNvSpPr>
            <a:spLocks noGrp="1"/>
          </p:cNvSpPr>
          <p:nvPr>
            <p:ph type="body" sz="quarter" idx="10"/>
          </p:nvPr>
        </p:nvSpPr>
        <p:spPr/>
        <p:txBody>
          <a:bodyPr/>
          <a:lstStyle/>
          <a:p>
            <a:r>
              <a:rPr lang="fr-FR" dirty="0"/>
              <a:t>Stockage de données sur S3</a:t>
            </a:r>
          </a:p>
        </p:txBody>
      </p:sp>
      <p:sp>
        <p:nvSpPr>
          <p:cNvPr id="1048651" name="Espace réservé du texte 2"/>
          <p:cNvSpPr>
            <a:spLocks noGrp="1"/>
          </p:cNvSpPr>
          <p:nvPr>
            <p:ph type="body" sz="quarter" idx="11"/>
          </p:nvPr>
        </p:nvSpPr>
        <p:spPr/>
        <p:txBody>
          <a:bodyPr/>
          <a:lstStyle/>
          <a:p>
            <a:r>
              <a:rPr lang="fr-FR" dirty="0"/>
              <a:t>Application</a:t>
            </a:r>
          </a:p>
        </p:txBody>
      </p:sp>
      <p:pic>
        <p:nvPicPr>
          <p:cNvPr id="2097164" name="Image 6"/>
          <p:cNvPicPr>
            <a:picLocks noChangeAspect="1"/>
          </p:cNvPicPr>
          <p:nvPr/>
        </p:nvPicPr>
        <p:blipFill>
          <a:blip r:embed="rId2"/>
          <a:stretch>
            <a:fillRect/>
          </a:stretch>
        </p:blipFill>
        <p:spPr>
          <a:xfrm>
            <a:off x="1763688" y="1347613"/>
            <a:ext cx="7204881" cy="3379929"/>
          </a:xfrm>
          <a:prstGeom prst="rect">
            <a:avLst/>
          </a:prstGeom>
        </p:spPr>
      </p:pic>
      <p:sp>
        <p:nvSpPr>
          <p:cNvPr id="1048652" name="Rectangle 10"/>
          <p:cNvSpPr/>
          <p:nvPr/>
        </p:nvSpPr>
        <p:spPr>
          <a:xfrm>
            <a:off x="6732240" y="2859216"/>
            <a:ext cx="1296144" cy="28803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cxnSp>
        <p:nvCxnSpPr>
          <p:cNvPr id="3145729" name="Connecteur droit avec flèche 11"/>
          <p:cNvCxnSpPr>
            <a:cxnSpLocks/>
          </p:cNvCxnSpPr>
          <p:nvPr/>
        </p:nvCxnSpPr>
        <p:spPr>
          <a:xfrm>
            <a:off x="1619672" y="2139702"/>
            <a:ext cx="5040560" cy="710489"/>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1048653" name="ZoneTexte 16"/>
          <p:cNvSpPr txBox="1"/>
          <p:nvPr/>
        </p:nvSpPr>
        <p:spPr>
          <a:xfrm>
            <a:off x="13203" y="1176454"/>
            <a:ext cx="1750485" cy="1297940"/>
          </a:xfrm>
          <a:prstGeom prst="rect">
            <a:avLst/>
          </a:prstGeom>
          <a:noFill/>
        </p:spPr>
        <p:txBody>
          <a:bodyPr wrap="square" rtlCol="0">
            <a:spAutoFit/>
          </a:bodyPr>
          <a:lstStyle/>
          <a:p>
            <a:r>
              <a:rPr lang="fr-FR" sz="1600" dirty="0">
                <a:solidFill>
                  <a:schemeClr val="bg2"/>
                </a:solidFill>
              </a:rPr>
              <a:t>Vous cliquez sur « Créer un compartiment » (</a:t>
            </a:r>
            <a:r>
              <a:rPr lang="fr-FR" sz="1600" dirty="0" err="1">
                <a:solidFill>
                  <a:schemeClr val="bg2"/>
                </a:solidFill>
              </a:rPr>
              <a:t>Bucket</a:t>
            </a:r>
            <a:r>
              <a:rPr lang="fr-FR" sz="1600" dirty="0">
                <a:solidFill>
                  <a:schemeClr val="bg2"/>
                </a:solidFill>
              </a:rPr>
              <a:t> en anglais)</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97164"/>
                                        </p:tgtEl>
                                        <p:attrNameLst>
                                          <p:attrName>style.visibility</p:attrName>
                                        </p:attrNameLst>
                                      </p:cBhvr>
                                      <p:to>
                                        <p:strVal val="visible"/>
                                      </p:to>
                                    </p:set>
                                    <p:anim calcmode="lin" valueType="num">
                                      <p:cBhvr additive="base">
                                        <p:cTn id="7" dur="500" fill="hold"/>
                                        <p:tgtEl>
                                          <p:spTgt spid="2097164"/>
                                        </p:tgtEl>
                                        <p:attrNameLst>
                                          <p:attrName>ppt_x</p:attrName>
                                        </p:attrNameLst>
                                      </p:cBhvr>
                                      <p:tavLst>
                                        <p:tav tm="0">
                                          <p:val>
                                            <p:strVal val="#ppt_x"/>
                                          </p:val>
                                        </p:tav>
                                        <p:tav tm="100000">
                                          <p:val>
                                            <p:strVal val="#ppt_x"/>
                                          </p:val>
                                        </p:tav>
                                      </p:tavLst>
                                    </p:anim>
                                    <p:anim calcmode="lin" valueType="num">
                                      <p:cBhvr additive="base">
                                        <p:cTn id="8" dur="500" fill="hold"/>
                                        <p:tgtEl>
                                          <p:spTgt spid="20971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48652"/>
                                        </p:tgtEl>
                                        <p:attrNameLst>
                                          <p:attrName>style.visibility</p:attrName>
                                        </p:attrNameLst>
                                      </p:cBhvr>
                                      <p:to>
                                        <p:strVal val="visible"/>
                                      </p:to>
                                    </p:set>
                                    <p:animEffect transition="in" filter="fade">
                                      <p:cBhvr>
                                        <p:cTn id="13" dur="500"/>
                                        <p:tgtEl>
                                          <p:spTgt spid="10486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45729"/>
                                        </p:tgtEl>
                                        <p:attrNameLst>
                                          <p:attrName>style.visibility</p:attrName>
                                        </p:attrNameLst>
                                      </p:cBhvr>
                                      <p:to>
                                        <p:strVal val="visible"/>
                                      </p:to>
                                    </p:set>
                                    <p:animEffect transition="in" filter="fade">
                                      <p:cBhvr>
                                        <p:cTn id="18" dur="500"/>
                                        <p:tgtEl>
                                          <p:spTgt spid="31457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48653"/>
                                        </p:tgtEl>
                                        <p:attrNameLst>
                                          <p:attrName>style.visibility</p:attrName>
                                        </p:attrNameLst>
                                      </p:cBhvr>
                                      <p:to>
                                        <p:strVal val="visible"/>
                                      </p:to>
                                    </p:set>
                                    <p:animEffect transition="in" filter="fade">
                                      <p:cBhvr>
                                        <p:cTn id="21" dur="500"/>
                                        <p:tgtEl>
                                          <p:spTgt spid="1048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2" grpId="0" animBg="1"/>
      <p:bldP spid="1048653" grpId="0"/>
    </p:bldLst>
  </p:timing>
</p:sld>
</file>

<file path=ppt/theme/theme1.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1690</Words>
  <Application>Microsoft Office PowerPoint</Application>
  <PresentationFormat>On-screen Show (16:9)</PresentationFormat>
  <Paragraphs>187</Paragraphs>
  <Slides>47</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47</vt:i4>
      </vt:variant>
    </vt:vector>
  </HeadingPairs>
  <TitlesOfParts>
    <vt:vector size="53" baseType="lpstr">
      <vt:lpstr>Arial</vt:lpstr>
      <vt:lpstr>Calibri</vt:lpstr>
      <vt:lpstr>Montserrat SemiBold</vt:lpstr>
      <vt:lpstr>Wingdings</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HAMZA BOUKHRISSE</cp:lastModifiedBy>
  <cp:revision>2</cp:revision>
  <dcterms:created xsi:type="dcterms:W3CDTF">2016-12-05T23:26:54Z</dcterms:created>
  <dcterms:modified xsi:type="dcterms:W3CDTF">2023-01-05T13:33:11Z</dcterms:modified>
</cp:coreProperties>
</file>